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/>
    <p:restoredTop sz="94450"/>
  </p:normalViewPr>
  <p:slideViewPr>
    <p:cSldViewPr snapToGrid="0" snapToObjects="1">
      <p:cViewPr varScale="1">
        <p:scale>
          <a:sx n="151" d="100"/>
          <a:sy n="151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98759-95A3-C048-9087-471A0AB135CD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9A60F-8FEC-374A-88D3-09D44E9FD1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9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I'm </a:t>
            </a:r>
            <a:r>
              <a:rPr kumimoji="1" lang="en-US" altLang="ja-JP" dirty="0" err="1"/>
              <a:t>Naohisa</a:t>
            </a:r>
            <a:r>
              <a:rPr kumimoji="1" lang="en-US" altLang="ja-JP" dirty="0"/>
              <a:t> Sakamoto from Kobe University, Japan. Today, I'm going to talk about smart in-situ visualization for large-scale numerical simulations aiming at efficient knowledge acquisition</a:t>
            </a:r>
            <a:r>
              <a:rPr kumimoji="1" lang="en-US" altLang="ja-JP"/>
              <a:t>. Currently, </a:t>
            </a:r>
            <a:r>
              <a:rPr kumimoji="1" lang="en-US" altLang="ja-JP" dirty="0"/>
              <a:t>I'm also a visiting researcher at RIKEN center for computational science. And this work has been done in collaboration with researchers and engineers in RIKEN.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28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13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66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11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693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266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874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94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44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93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33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49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78D65-64D8-2940-AC88-70484F410315}" type="datetimeFigureOut">
              <a:rPr kumimoji="1" lang="ja-JP" altLang="en-US" smtClean="0"/>
              <a:t>2021/7/17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157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13.png"/><Relationship Id="rId4" Type="http://schemas.openxmlformats.org/officeDocument/2006/relationships/video" Target="../media/media3.mp4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F77098-B7CF-2B42-B5B7-BD5731790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Autofit/>
          </a:bodyPr>
          <a:lstStyle/>
          <a:p>
            <a:r>
              <a:rPr kumimoji="1" lang="en-US" altLang="ja-JP" sz="4800" b="1" dirty="0"/>
              <a:t>Smart In-situ Visualization</a:t>
            </a:r>
            <a:br>
              <a:rPr kumimoji="1" lang="en-US" altLang="ja-JP" sz="4800" b="1" dirty="0"/>
            </a:br>
            <a:r>
              <a:rPr kumimoji="1" lang="en-US" altLang="ja-JP" sz="4800" b="1" dirty="0"/>
              <a:t>for Large-scale Numerical Simulations</a:t>
            </a:r>
            <a:br>
              <a:rPr kumimoji="1" lang="en-US" altLang="ja-JP" sz="4800" b="1" dirty="0"/>
            </a:br>
            <a:r>
              <a:rPr kumimoji="1" lang="en-US" altLang="ja-JP" sz="4800" b="1" dirty="0"/>
              <a:t>Aiming at Efficient Knowledge Acquisition</a:t>
            </a:r>
            <a:endParaRPr kumimoji="1" lang="ja-JP" altLang="en-US" sz="48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9F944A-7E8E-1149-9E23-F0E11BF88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38598"/>
            <a:ext cx="12192000" cy="2819401"/>
          </a:xfrm>
        </p:spPr>
        <p:txBody>
          <a:bodyPr>
            <a:normAutofit/>
          </a:bodyPr>
          <a:lstStyle/>
          <a:p>
            <a:r>
              <a:rPr kumimoji="1" lang="en-US" altLang="ja-JP" sz="3200" b="1" dirty="0" err="1"/>
              <a:t>Naohisa</a:t>
            </a:r>
            <a:r>
              <a:rPr kumimoji="1" lang="en-US" altLang="ja-JP" sz="3200" b="1" dirty="0"/>
              <a:t> Sakamoto</a:t>
            </a:r>
            <a:br>
              <a:rPr kumimoji="1" lang="en-US" altLang="ja-JP" sz="3200" b="1" dirty="0"/>
            </a:br>
            <a:r>
              <a:rPr lang="en-US" altLang="ja-JP" sz="1800" dirty="0" err="1"/>
              <a:t>naohisa.sakamoto@people.kobe-u.ac.jp</a:t>
            </a:r>
            <a:endParaRPr lang="en-US" altLang="ja-JP" sz="1800" dirty="0"/>
          </a:p>
          <a:p>
            <a:r>
              <a:rPr lang="en-US" altLang="ja-JP" dirty="0"/>
              <a:t>Kobe University / RIKEN R-CCS</a:t>
            </a:r>
            <a:br>
              <a:rPr lang="en-US" altLang="ja-JP" dirty="0"/>
            </a:br>
            <a:r>
              <a:rPr kumimoji="1" lang="en-US" altLang="ja-JP" dirty="0"/>
              <a:t>Kobe, Japan</a:t>
            </a:r>
          </a:p>
          <a:p>
            <a:br>
              <a:rPr lang="en-US" altLang="ja-JP" sz="1800" dirty="0"/>
            </a:br>
            <a:br>
              <a:rPr lang="en-US" altLang="ja-JP" sz="1800" dirty="0"/>
            </a:br>
            <a:r>
              <a:rPr lang="en-US" altLang="ja-JP" sz="1800" dirty="0"/>
              <a:t>The 4</a:t>
            </a:r>
            <a:r>
              <a:rPr lang="en-US" altLang="ja-JP" sz="1800" baseline="30000" dirty="0"/>
              <a:t>th</a:t>
            </a:r>
            <a:r>
              <a:rPr lang="en-US" altLang="ja-JP" sz="1800" dirty="0"/>
              <a:t> China-Japan Joint Visualization Workshop</a:t>
            </a:r>
            <a:br>
              <a:rPr lang="en-US" altLang="ja-JP" sz="1800" dirty="0"/>
            </a:br>
            <a:r>
              <a:rPr lang="en-US" altLang="ja-JP" sz="1800" dirty="0"/>
              <a:t>July 24, Wuhan, China (Online)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9BE8FD5-B552-C14F-991F-250858890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65" b="14196"/>
          <a:stretch/>
        </p:blipFill>
        <p:spPr>
          <a:xfrm>
            <a:off x="2157998" y="4146091"/>
            <a:ext cx="1681488" cy="11966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C49061C-E7A6-FC41-B5CF-241722332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717" y="4146092"/>
            <a:ext cx="1595535" cy="119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6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8791CC-76BB-EE46-8C74-DB35F555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In-situ timestep selection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A60358-69B6-8C4C-B38E-61906A115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b="1" dirty="0" err="1"/>
              <a:t>Spatio</a:t>
            </a:r>
            <a:r>
              <a:rPr kumimoji="1" lang="en-US" altLang="ja-JP" b="1" dirty="0"/>
              <a:t>-temporal variations between volumes</a:t>
            </a:r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b="1" dirty="0"/>
              <a:t>Adaptive timestep sampling</a:t>
            </a:r>
            <a:endParaRPr kumimoji="1" lang="ja-JP" altLang="en-US" b="1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5D4B278E-12C5-BE4C-A840-8B86CCD9DA17}"/>
              </a:ext>
            </a:extLst>
          </p:cNvPr>
          <p:cNvGrpSpPr/>
          <p:nvPr/>
        </p:nvGrpSpPr>
        <p:grpSpPr>
          <a:xfrm>
            <a:off x="2832848" y="2759101"/>
            <a:ext cx="1734514" cy="959765"/>
            <a:chOff x="3330714" y="3175855"/>
            <a:chExt cx="1196893" cy="662281"/>
          </a:xfrm>
        </p:grpSpPr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786AE34B-4180-F44E-BD56-C9D48DC347A0}"/>
                </a:ext>
              </a:extLst>
            </p:cNvPr>
            <p:cNvSpPr/>
            <p:nvPr/>
          </p:nvSpPr>
          <p:spPr>
            <a:xfrm>
              <a:off x="3330714" y="3175855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F2A6F13B-4321-8246-A746-2619C7337824}"/>
                </a:ext>
              </a:extLst>
            </p:cNvPr>
            <p:cNvSpPr txBox="1"/>
            <p:nvPr/>
          </p:nvSpPr>
          <p:spPr>
            <a:xfrm>
              <a:off x="3968488" y="3349267"/>
              <a:ext cx="415026" cy="318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V</a:t>
              </a:r>
              <a:r>
                <a:rPr kumimoji="1" lang="en-US" altLang="ja-JP" sz="2400" i="1" baseline="-25000" dirty="0">
                  <a:latin typeface="Times" pitchFamily="2" charset="0"/>
                </a:rPr>
                <a:t>t</a:t>
              </a:r>
              <a:r>
                <a:rPr kumimoji="1" lang="en-US" altLang="ja-JP" sz="2400" baseline="-25000" dirty="0">
                  <a:latin typeface="Times" pitchFamily="2" charset="0"/>
                </a:rPr>
                <a:t>-1</a:t>
              </a:r>
              <a:endParaRPr kumimoji="1" lang="ja-JP" altLang="en-US" sz="2400" baseline="-25000">
                <a:latin typeface="Times" pitchFamily="2" charset="0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27FAC6CE-AC5D-014A-B049-E05A67A054A7}"/>
              </a:ext>
            </a:extLst>
          </p:cNvPr>
          <p:cNvGrpSpPr/>
          <p:nvPr/>
        </p:nvGrpSpPr>
        <p:grpSpPr>
          <a:xfrm>
            <a:off x="7176922" y="2755317"/>
            <a:ext cx="1734514" cy="959765"/>
            <a:chOff x="6421022" y="3172071"/>
            <a:chExt cx="1196893" cy="662281"/>
          </a:xfrm>
        </p:grpSpPr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878BA427-6F79-9C4A-83BA-94A592834B41}"/>
                </a:ext>
              </a:extLst>
            </p:cNvPr>
            <p:cNvSpPr/>
            <p:nvPr/>
          </p:nvSpPr>
          <p:spPr>
            <a:xfrm>
              <a:off x="6421022" y="3172071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91A46CDF-DFF9-E740-ADCB-652F1D97862B}"/>
                </a:ext>
              </a:extLst>
            </p:cNvPr>
            <p:cNvSpPr txBox="1"/>
            <p:nvPr/>
          </p:nvSpPr>
          <p:spPr>
            <a:xfrm>
              <a:off x="7063660" y="3359099"/>
              <a:ext cx="296668" cy="318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V</a:t>
              </a:r>
              <a:r>
                <a:rPr kumimoji="1" lang="en-US" altLang="ja-JP" sz="2400" i="1" baseline="-25000" dirty="0">
                  <a:latin typeface="Times" pitchFamily="2" charset="0"/>
                </a:rPr>
                <a:t>t</a:t>
              </a:r>
              <a:endParaRPr kumimoji="1" lang="ja-JP" altLang="en-US" sz="2400" baseline="-25000">
                <a:latin typeface="Times" pitchFamily="2" charset="0"/>
              </a:endParaRPr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E11A8B5-21CE-1F4A-9731-87F42EB5DFA7}"/>
              </a:ext>
            </a:extLst>
          </p:cNvPr>
          <p:cNvSpPr txBox="1"/>
          <p:nvPr/>
        </p:nvSpPr>
        <p:spPr>
          <a:xfrm>
            <a:off x="1910103" y="2963902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lang="ja-JP" altLang="en-US" sz="2400" b="1"/>
          </a:p>
        </p:txBody>
      </p:sp>
      <p:sp>
        <p:nvSpPr>
          <p:cNvPr id="10" name="上下矢印 35">
            <a:extLst>
              <a:ext uri="{FF2B5EF4-FFF2-40B4-BE49-F238E27FC236}">
                <a16:creationId xmlns:a16="http://schemas.microsoft.com/office/drawing/2014/main" id="{00313AEC-4B70-2B4F-9046-E5270540E09F}"/>
              </a:ext>
            </a:extLst>
          </p:cNvPr>
          <p:cNvSpPr/>
          <p:nvPr/>
        </p:nvSpPr>
        <p:spPr>
          <a:xfrm rot="16200000">
            <a:off x="5658640" y="2465735"/>
            <a:ext cx="272873" cy="151948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CBA3D9-95C6-8348-83B9-4D33013A8E48}"/>
              </a:ext>
            </a:extLst>
          </p:cNvPr>
          <p:cNvSpPr txBox="1"/>
          <p:nvPr/>
        </p:nvSpPr>
        <p:spPr>
          <a:xfrm>
            <a:off x="5235725" y="3374478"/>
            <a:ext cx="11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Variations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03A2D6B-4660-7A4D-9A5D-2C151633E56A}"/>
              </a:ext>
            </a:extLst>
          </p:cNvPr>
          <p:cNvSpPr txBox="1"/>
          <p:nvPr/>
        </p:nvSpPr>
        <p:spPr>
          <a:xfrm>
            <a:off x="9221192" y="2963902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lang="ja-JP" altLang="en-US" sz="2400" b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CD98AB1-D614-1747-AE2A-59554CB06C9F}"/>
              </a:ext>
            </a:extLst>
          </p:cNvPr>
          <p:cNvSpPr txBox="1"/>
          <p:nvPr/>
        </p:nvSpPr>
        <p:spPr>
          <a:xfrm>
            <a:off x="7989315" y="5681278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429FFB7-FBEE-C949-8A8A-E6E97680BDE2}"/>
              </a:ext>
            </a:extLst>
          </p:cNvPr>
          <p:cNvGrpSpPr/>
          <p:nvPr/>
        </p:nvGrpSpPr>
        <p:grpSpPr>
          <a:xfrm>
            <a:off x="1969304" y="5815291"/>
            <a:ext cx="5861721" cy="193640"/>
            <a:chOff x="2381131" y="5326462"/>
            <a:chExt cx="5861721" cy="193640"/>
          </a:xfrm>
        </p:grpSpPr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17705A4C-F13C-164E-AF93-C94EB49DA2EE}"/>
                </a:ext>
              </a:extLst>
            </p:cNvPr>
            <p:cNvCxnSpPr>
              <a:cxnSpLocks/>
            </p:cNvCxnSpPr>
            <p:nvPr/>
          </p:nvCxnSpPr>
          <p:spPr>
            <a:xfrm>
              <a:off x="2381131" y="5439829"/>
              <a:ext cx="5861721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B9EFF87F-D7D0-8F4F-8CA2-2076605BAD36}"/>
                </a:ext>
              </a:extLst>
            </p:cNvPr>
            <p:cNvSpPr/>
            <p:nvPr/>
          </p:nvSpPr>
          <p:spPr>
            <a:xfrm>
              <a:off x="2536648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7972C4CC-8206-7943-84AB-B0576FA08F1B}"/>
                </a:ext>
              </a:extLst>
            </p:cNvPr>
            <p:cNvSpPr/>
            <p:nvPr/>
          </p:nvSpPr>
          <p:spPr>
            <a:xfrm>
              <a:off x="2808316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EE10D48A-1A65-7E49-B9CD-FF40C56D4074}"/>
                </a:ext>
              </a:extLst>
            </p:cNvPr>
            <p:cNvSpPr/>
            <p:nvPr/>
          </p:nvSpPr>
          <p:spPr>
            <a:xfrm>
              <a:off x="3079984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1BBFDC9B-D103-5445-9FFB-D314550A34D0}"/>
                </a:ext>
              </a:extLst>
            </p:cNvPr>
            <p:cNvSpPr/>
            <p:nvPr/>
          </p:nvSpPr>
          <p:spPr>
            <a:xfrm>
              <a:off x="3351652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39C4AD53-95CB-7146-B411-AEF02CC2CA07}"/>
                </a:ext>
              </a:extLst>
            </p:cNvPr>
            <p:cNvSpPr/>
            <p:nvPr/>
          </p:nvSpPr>
          <p:spPr>
            <a:xfrm>
              <a:off x="3623320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id="{94B0D49F-4163-F242-AB16-5D9E8A3DE46E}"/>
                </a:ext>
              </a:extLst>
            </p:cNvPr>
            <p:cNvSpPr/>
            <p:nvPr/>
          </p:nvSpPr>
          <p:spPr>
            <a:xfrm>
              <a:off x="3894988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C9E494AD-8FCF-9D48-936A-088BA247F0D1}"/>
                </a:ext>
              </a:extLst>
            </p:cNvPr>
            <p:cNvSpPr/>
            <p:nvPr/>
          </p:nvSpPr>
          <p:spPr>
            <a:xfrm>
              <a:off x="4166656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22B4CA2A-E1E4-024F-ABCD-C9F7DB48C594}"/>
                </a:ext>
              </a:extLst>
            </p:cNvPr>
            <p:cNvSpPr/>
            <p:nvPr/>
          </p:nvSpPr>
          <p:spPr>
            <a:xfrm>
              <a:off x="4438324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8D4C6C28-5C51-4D4E-9459-548734A43CC4}"/>
                </a:ext>
              </a:extLst>
            </p:cNvPr>
            <p:cNvSpPr/>
            <p:nvPr/>
          </p:nvSpPr>
          <p:spPr>
            <a:xfrm>
              <a:off x="4709992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9F5DC546-C074-CF4E-94C2-290047ED0750}"/>
                </a:ext>
              </a:extLst>
            </p:cNvPr>
            <p:cNvSpPr/>
            <p:nvPr/>
          </p:nvSpPr>
          <p:spPr>
            <a:xfrm>
              <a:off x="4981660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3C78C3A1-00A6-AC4E-AAB4-91AF88A35988}"/>
                </a:ext>
              </a:extLst>
            </p:cNvPr>
            <p:cNvSpPr/>
            <p:nvPr/>
          </p:nvSpPr>
          <p:spPr>
            <a:xfrm>
              <a:off x="5253328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EB1190E8-D0D9-1745-810E-B462C5C306B0}"/>
                </a:ext>
              </a:extLst>
            </p:cNvPr>
            <p:cNvSpPr/>
            <p:nvPr/>
          </p:nvSpPr>
          <p:spPr>
            <a:xfrm>
              <a:off x="5524996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8D6D1FF8-22AA-D347-B102-C462E3A2D73D}"/>
                </a:ext>
              </a:extLst>
            </p:cNvPr>
            <p:cNvSpPr/>
            <p:nvPr/>
          </p:nvSpPr>
          <p:spPr>
            <a:xfrm>
              <a:off x="5796664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AC13053F-E9CA-AB41-BE58-D3D153902554}"/>
                </a:ext>
              </a:extLst>
            </p:cNvPr>
            <p:cNvSpPr/>
            <p:nvPr/>
          </p:nvSpPr>
          <p:spPr>
            <a:xfrm>
              <a:off x="6068332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779D84A1-76B8-F946-A5D3-BC8B6CA1A69A}"/>
                </a:ext>
              </a:extLst>
            </p:cNvPr>
            <p:cNvSpPr/>
            <p:nvPr/>
          </p:nvSpPr>
          <p:spPr>
            <a:xfrm>
              <a:off x="6340000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CB837975-80EB-DB4B-BE3D-5D3012C8B4DB}"/>
                </a:ext>
              </a:extLst>
            </p:cNvPr>
            <p:cNvSpPr/>
            <p:nvPr/>
          </p:nvSpPr>
          <p:spPr>
            <a:xfrm>
              <a:off x="6611668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932AEE9E-EFAD-C64E-9F72-8C06D8DFD3DB}"/>
                </a:ext>
              </a:extLst>
            </p:cNvPr>
            <p:cNvSpPr/>
            <p:nvPr/>
          </p:nvSpPr>
          <p:spPr>
            <a:xfrm>
              <a:off x="6883336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5E988624-FD09-B84C-8FD8-2627B1FC8B2C}"/>
                </a:ext>
              </a:extLst>
            </p:cNvPr>
            <p:cNvSpPr/>
            <p:nvPr/>
          </p:nvSpPr>
          <p:spPr>
            <a:xfrm>
              <a:off x="7155004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EB8A3CE1-5773-9C4F-BA52-A877B324D12B}"/>
                </a:ext>
              </a:extLst>
            </p:cNvPr>
            <p:cNvSpPr/>
            <p:nvPr/>
          </p:nvSpPr>
          <p:spPr>
            <a:xfrm>
              <a:off x="7426672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78C6AB0A-BAC7-8A4A-81CF-66AB5BB03415}"/>
                </a:ext>
              </a:extLst>
            </p:cNvPr>
            <p:cNvSpPr/>
            <p:nvPr/>
          </p:nvSpPr>
          <p:spPr>
            <a:xfrm>
              <a:off x="7698340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0E775C79-4682-B74C-87D3-3790F75FF219}"/>
              </a:ext>
            </a:extLst>
          </p:cNvPr>
          <p:cNvCxnSpPr/>
          <p:nvPr/>
        </p:nvCxnSpPr>
        <p:spPr>
          <a:xfrm>
            <a:off x="2134217" y="5564411"/>
            <a:ext cx="25418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F8C1323-F866-1A48-9DBE-44CE1C423742}"/>
              </a:ext>
            </a:extLst>
          </p:cNvPr>
          <p:cNvSpPr txBox="1"/>
          <p:nvPr/>
        </p:nvSpPr>
        <p:spPr>
          <a:xfrm>
            <a:off x="2599654" y="5192537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Not important</a:t>
            </a:r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7FC7AD22-5738-A64E-8266-0D81EFD54132}"/>
              </a:ext>
            </a:extLst>
          </p:cNvPr>
          <p:cNvCxnSpPr/>
          <p:nvPr/>
        </p:nvCxnSpPr>
        <p:spPr>
          <a:xfrm>
            <a:off x="4907761" y="5568493"/>
            <a:ext cx="25418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9749748B-9140-B74F-A0FF-24F73A92A474}"/>
              </a:ext>
            </a:extLst>
          </p:cNvPr>
          <p:cNvSpPr txBox="1"/>
          <p:nvPr/>
        </p:nvSpPr>
        <p:spPr>
          <a:xfrm>
            <a:off x="5587333" y="5196450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mportant</a:t>
            </a:r>
            <a:endParaRPr kumimoji="1" lang="ja-JP" altLang="en-US"/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050335EA-48C9-AC43-AA12-EFFCC08EA0C2}"/>
              </a:ext>
            </a:extLst>
          </p:cNvPr>
          <p:cNvGrpSpPr/>
          <p:nvPr/>
        </p:nvGrpSpPr>
        <p:grpSpPr>
          <a:xfrm>
            <a:off x="9358433" y="5496612"/>
            <a:ext cx="1244026" cy="646331"/>
            <a:chOff x="6165152" y="5798671"/>
            <a:chExt cx="1244026" cy="646331"/>
          </a:xfrm>
        </p:grpSpPr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DD3C7235-C383-824E-A520-881E55203730}"/>
                </a:ext>
              </a:extLst>
            </p:cNvPr>
            <p:cNvSpPr/>
            <p:nvPr/>
          </p:nvSpPr>
          <p:spPr>
            <a:xfrm>
              <a:off x="6165152" y="5907371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FA533A85-340E-0B47-A0DE-3856AB084D27}"/>
                </a:ext>
              </a:extLst>
            </p:cNvPr>
            <p:cNvSpPr/>
            <p:nvPr/>
          </p:nvSpPr>
          <p:spPr>
            <a:xfrm>
              <a:off x="6165470" y="6182957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57872723-9129-7F42-80F5-EC7F44E4E993}"/>
                </a:ext>
              </a:extLst>
            </p:cNvPr>
            <p:cNvSpPr txBox="1"/>
            <p:nvPr/>
          </p:nvSpPr>
          <p:spPr>
            <a:xfrm>
              <a:off x="6403775" y="5798671"/>
              <a:ext cx="10054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: Vis.</a:t>
              </a:r>
            </a:p>
            <a:p>
              <a:r>
                <a:rPr kumimoji="1" lang="en-US" altLang="ja-JP" dirty="0"/>
                <a:t>: Not vis.</a:t>
              </a:r>
              <a:endParaRPr kumimoji="1" lang="ja-JP" altLang="en-US"/>
            </a:p>
          </p:txBody>
        </p:sp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A7587FC7-1211-7042-8939-232D63C1BF75}"/>
              </a:ext>
            </a:extLst>
          </p:cNvPr>
          <p:cNvSpPr txBox="1"/>
          <p:nvPr/>
        </p:nvSpPr>
        <p:spPr>
          <a:xfrm>
            <a:off x="9246904" y="5135747"/>
            <a:ext cx="1062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Timestep</a:t>
            </a:r>
            <a:endParaRPr kumimoji="1"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4662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D10916-F874-E447-8C7C-46D596CE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4231E4-5D5D-1C46-ACD3-9AD7EE6CC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Time-varying volume dataset</a:t>
            </a:r>
            <a:endParaRPr kumimoji="1" lang="ja-JP" altLang="en-US" b="1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90F283AF-9C03-7246-8085-12EDFB4265D6}"/>
              </a:ext>
            </a:extLst>
          </p:cNvPr>
          <p:cNvCxnSpPr>
            <a:cxnSpLocks/>
          </p:cNvCxnSpPr>
          <p:nvPr/>
        </p:nvCxnSpPr>
        <p:spPr>
          <a:xfrm>
            <a:off x="1710884" y="3152839"/>
            <a:ext cx="459205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DE2E4689-D553-B040-AC79-A62E0F8D5F16}"/>
              </a:ext>
            </a:extLst>
          </p:cNvPr>
          <p:cNvSpPr/>
          <p:nvPr/>
        </p:nvSpPr>
        <p:spPr>
          <a:xfrm>
            <a:off x="3212659" y="3056019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B4DA0F2D-A215-134E-B3F8-FEA095A3FB80}"/>
              </a:ext>
            </a:extLst>
          </p:cNvPr>
          <p:cNvSpPr/>
          <p:nvPr/>
        </p:nvSpPr>
        <p:spPr>
          <a:xfrm>
            <a:off x="5188039" y="3056019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C429F8F-097E-7544-8027-E76C81C3198F}"/>
              </a:ext>
            </a:extLst>
          </p:cNvPr>
          <p:cNvCxnSpPr/>
          <p:nvPr/>
        </p:nvCxnSpPr>
        <p:spPr>
          <a:xfrm>
            <a:off x="4008102" y="3025536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2181EEB-B150-9649-A27A-E1DF1A55B4FE}"/>
              </a:ext>
            </a:extLst>
          </p:cNvPr>
          <p:cNvCxnSpPr/>
          <p:nvPr/>
        </p:nvCxnSpPr>
        <p:spPr>
          <a:xfrm>
            <a:off x="4160502" y="3025536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F712F10-AD72-2D43-9376-0C3751304E5C}"/>
              </a:ext>
            </a:extLst>
          </p:cNvPr>
          <p:cNvCxnSpPr/>
          <p:nvPr/>
        </p:nvCxnSpPr>
        <p:spPr>
          <a:xfrm>
            <a:off x="4312902" y="3025536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206700-A561-5B4F-894F-002DF0B04D96}"/>
              </a:ext>
            </a:extLst>
          </p:cNvPr>
          <p:cNvSpPr txBox="1"/>
          <p:nvPr/>
        </p:nvSpPr>
        <p:spPr>
          <a:xfrm>
            <a:off x="6355770" y="2922006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6066968E-E086-914D-8A71-7A8C5F5EC995}"/>
              </a:ext>
            </a:extLst>
          </p:cNvPr>
          <p:cNvSpPr/>
          <p:nvPr/>
        </p:nvSpPr>
        <p:spPr>
          <a:xfrm>
            <a:off x="1641037" y="3056019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C98CDBB-85D2-984B-A7CD-48ADC4F925F5}"/>
              </a:ext>
            </a:extLst>
          </p:cNvPr>
          <p:cNvCxnSpPr/>
          <p:nvPr/>
        </p:nvCxnSpPr>
        <p:spPr>
          <a:xfrm>
            <a:off x="5655006" y="3020619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404B557-D6FA-9344-A636-AA5F43D3320B}"/>
              </a:ext>
            </a:extLst>
          </p:cNvPr>
          <p:cNvCxnSpPr/>
          <p:nvPr/>
        </p:nvCxnSpPr>
        <p:spPr>
          <a:xfrm>
            <a:off x="5807406" y="3020619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9B6A19B-048F-134B-9888-039AA7E1F8B1}"/>
              </a:ext>
            </a:extLst>
          </p:cNvPr>
          <p:cNvCxnSpPr/>
          <p:nvPr/>
        </p:nvCxnSpPr>
        <p:spPr>
          <a:xfrm>
            <a:off x="5959806" y="3020619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D4C021C5-6AC9-DE4D-B58B-D20EDDB99374}"/>
              </a:ext>
            </a:extLst>
          </p:cNvPr>
          <p:cNvSpPr/>
          <p:nvPr/>
        </p:nvSpPr>
        <p:spPr>
          <a:xfrm>
            <a:off x="1053054" y="3522078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3B7E2D98-EB7D-F648-B222-D62E05AB496D}"/>
              </a:ext>
            </a:extLst>
          </p:cNvPr>
          <p:cNvSpPr/>
          <p:nvPr/>
        </p:nvSpPr>
        <p:spPr>
          <a:xfrm>
            <a:off x="2460338" y="3518294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6D5DF8B-5F32-2648-90F2-9FA1CF7439BC}"/>
              </a:ext>
            </a:extLst>
          </p:cNvPr>
          <p:cNvSpPr txBox="1"/>
          <p:nvPr/>
        </p:nvSpPr>
        <p:spPr>
          <a:xfrm>
            <a:off x="1690828" y="3668057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baseline="-25000" dirty="0">
                <a:latin typeface="Times" pitchFamily="2" charset="0"/>
              </a:rPr>
              <a:t>0</a:t>
            </a:r>
            <a:endParaRPr kumimoji="1" lang="ja-JP" altLang="en-US" sz="2000" baseline="-25000">
              <a:latin typeface="Times" pitchFamily="2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C8A09F4-D713-914D-9C13-990CDC8DF60F}"/>
              </a:ext>
            </a:extLst>
          </p:cNvPr>
          <p:cNvSpPr txBox="1"/>
          <p:nvPr/>
        </p:nvSpPr>
        <p:spPr>
          <a:xfrm>
            <a:off x="3102976" y="3677889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baseline="-25000" dirty="0">
                <a:latin typeface="Times" pitchFamily="2" charset="0"/>
              </a:rPr>
              <a:t>1</a:t>
            </a:r>
            <a:endParaRPr kumimoji="1" lang="ja-JP" altLang="en-US" sz="2000" baseline="-25000">
              <a:latin typeface="Times" pitchFamily="2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D0ACB71-113B-6E45-8EC4-1E319C6010E6}"/>
              </a:ext>
            </a:extLst>
          </p:cNvPr>
          <p:cNvSpPr txBox="1"/>
          <p:nvPr/>
        </p:nvSpPr>
        <p:spPr>
          <a:xfrm>
            <a:off x="1590296" y="2710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0</a:t>
            </a:r>
            <a:endParaRPr kumimoji="1" lang="ja-JP" altLang="en-US">
              <a:latin typeface="Times" pitchFamily="2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6C6A10E-6019-BB48-90B1-2693BA4EDF96}"/>
              </a:ext>
            </a:extLst>
          </p:cNvPr>
          <p:cNvSpPr txBox="1"/>
          <p:nvPr/>
        </p:nvSpPr>
        <p:spPr>
          <a:xfrm>
            <a:off x="3168374" y="2710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1</a:t>
            </a:r>
            <a:endParaRPr kumimoji="1" lang="ja-JP" altLang="en-US">
              <a:latin typeface="Times" pitchFamily="2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E3CCFA2-C358-2740-B929-1F179BCD3017}"/>
              </a:ext>
            </a:extLst>
          </p:cNvPr>
          <p:cNvSpPr txBox="1"/>
          <p:nvPr/>
        </p:nvSpPr>
        <p:spPr>
          <a:xfrm>
            <a:off x="5160786" y="271092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63476F7E-39D8-5444-8981-43CE4C07071D}"/>
              </a:ext>
            </a:extLst>
          </p:cNvPr>
          <p:cNvSpPr/>
          <p:nvPr/>
        </p:nvSpPr>
        <p:spPr>
          <a:xfrm>
            <a:off x="4462079" y="3513863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0BCF74B-3D63-8D48-B483-C05F86FFDE5A}"/>
              </a:ext>
            </a:extLst>
          </p:cNvPr>
          <p:cNvSpPr txBox="1"/>
          <p:nvPr/>
        </p:nvSpPr>
        <p:spPr>
          <a:xfrm>
            <a:off x="5104717" y="3673458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i="1" baseline="-25000" dirty="0">
                <a:latin typeface="Times" pitchFamily="2" charset="0"/>
              </a:rPr>
              <a:t>t</a:t>
            </a:r>
            <a:endParaRPr kumimoji="1" lang="ja-JP" altLang="en-US" sz="2000" i="1" baseline="-25000">
              <a:latin typeface="Times" pitchFamily="2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26B82D7-BC6E-784B-ABA8-30D568FE6031}"/>
              </a:ext>
            </a:extLst>
          </p:cNvPr>
          <p:cNvSpPr txBox="1"/>
          <p:nvPr/>
        </p:nvSpPr>
        <p:spPr>
          <a:xfrm>
            <a:off x="3781404" y="3735013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 ‥</a:t>
            </a:r>
            <a:endParaRPr lang="ja-JP" altLang="en-US" sz="1200" b="1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FFB2540-95BE-1F4A-BD04-DD5A2B10F5BA}"/>
              </a:ext>
            </a:extLst>
          </p:cNvPr>
          <p:cNvSpPr txBox="1"/>
          <p:nvPr/>
        </p:nvSpPr>
        <p:spPr>
          <a:xfrm>
            <a:off x="5815073" y="369927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 ‥</a:t>
            </a:r>
            <a:endParaRPr lang="ja-JP" altLang="en-US" sz="1200" b="1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B48B6F3-977D-E74D-BAF7-773EB32433A3}"/>
              </a:ext>
            </a:extLst>
          </p:cNvPr>
          <p:cNvSpPr txBox="1"/>
          <p:nvPr/>
        </p:nvSpPr>
        <p:spPr>
          <a:xfrm>
            <a:off x="7589494" y="5884129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i="1" dirty="0">
                <a:latin typeface="Times" pitchFamily="2" charset="0"/>
              </a:rPr>
              <a:t> </a:t>
            </a:r>
            <a:r>
              <a:rPr kumimoji="1" lang="en-US" altLang="ja-JP" sz="2400" dirty="0">
                <a:latin typeface="Times" pitchFamily="2" charset="0"/>
              </a:rPr>
              <a:t>= {</a:t>
            </a:r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baseline="30000" dirty="0">
                <a:latin typeface="Times" pitchFamily="2" charset="0"/>
              </a:rPr>
              <a:t>1</a:t>
            </a:r>
            <a:r>
              <a:rPr kumimoji="1" lang="en-US" altLang="ja-JP" sz="2400" dirty="0">
                <a:latin typeface="Times" pitchFamily="2" charset="0"/>
              </a:rPr>
              <a:t>,</a:t>
            </a:r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baseline="30000" dirty="0">
                <a:latin typeface="Times" pitchFamily="2" charset="0"/>
              </a:rPr>
              <a:t>2</a:t>
            </a:r>
            <a:r>
              <a:rPr kumimoji="1" lang="en-US" altLang="ja-JP" sz="2400" dirty="0">
                <a:latin typeface="Times" pitchFamily="2" charset="0"/>
              </a:rPr>
              <a:t>, … , </a:t>
            </a:r>
            <a:r>
              <a:rPr kumimoji="1" lang="en-US" altLang="ja-JP" sz="2400" i="1" dirty="0" err="1">
                <a:latin typeface="Times" pitchFamily="2" charset="0"/>
              </a:rPr>
              <a:t>V</a:t>
            </a:r>
            <a:r>
              <a:rPr kumimoji="1" lang="en-US" altLang="ja-JP" sz="2400" i="1" baseline="-25000" dirty="0" err="1">
                <a:latin typeface="Times" pitchFamily="2" charset="0"/>
              </a:rPr>
              <a:t>t</a:t>
            </a:r>
            <a:r>
              <a:rPr kumimoji="1" lang="en-US" altLang="ja-JP" sz="2400" i="1" baseline="30000" dirty="0" err="1">
                <a:latin typeface="Times" pitchFamily="2" charset="0"/>
              </a:rPr>
              <a:t>m</a:t>
            </a:r>
            <a:r>
              <a:rPr kumimoji="1" lang="en-US" altLang="ja-JP" sz="2400" dirty="0">
                <a:latin typeface="Times" pitchFamily="2" charset="0"/>
              </a:rPr>
              <a:t>, …, </a:t>
            </a:r>
            <a:r>
              <a:rPr kumimoji="1" lang="en-US" altLang="ja-JP" sz="2400" i="1" dirty="0" err="1">
                <a:latin typeface="Times" pitchFamily="2" charset="0"/>
              </a:rPr>
              <a:t>V</a:t>
            </a:r>
            <a:r>
              <a:rPr kumimoji="1" lang="en-US" altLang="ja-JP" sz="2400" i="1" baseline="-25000" dirty="0" err="1">
                <a:latin typeface="Times" pitchFamily="2" charset="0"/>
              </a:rPr>
              <a:t>t</a:t>
            </a:r>
            <a:r>
              <a:rPr kumimoji="1" lang="en-US" altLang="ja-JP" sz="2400" i="1" baseline="30000" dirty="0" err="1">
                <a:latin typeface="Times" pitchFamily="2" charset="0"/>
              </a:rPr>
              <a:t>M</a:t>
            </a:r>
            <a:r>
              <a:rPr kumimoji="1" lang="en-US" altLang="ja-JP" sz="2400" dirty="0">
                <a:latin typeface="Times" pitchFamily="2" charset="0"/>
              </a:rPr>
              <a:t>}</a:t>
            </a:r>
            <a:endParaRPr kumimoji="1" lang="ja-JP" altLang="en-US" sz="2400">
              <a:latin typeface="Times" pitchFamily="2" charset="0"/>
            </a:endParaRP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53A743CF-4BD3-4443-AAB8-CBB90743D10B}"/>
              </a:ext>
            </a:extLst>
          </p:cNvPr>
          <p:cNvGrpSpPr/>
          <p:nvPr/>
        </p:nvGrpSpPr>
        <p:grpSpPr>
          <a:xfrm>
            <a:off x="7853262" y="3887838"/>
            <a:ext cx="3296797" cy="1824228"/>
            <a:chOff x="7675463" y="3628759"/>
            <a:chExt cx="3296797" cy="1824228"/>
          </a:xfrm>
        </p:grpSpPr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68CBEDB-1CB6-9646-AA1F-870E92D304D8}"/>
                </a:ext>
              </a:extLst>
            </p:cNvPr>
            <p:cNvSpPr/>
            <p:nvPr/>
          </p:nvSpPr>
          <p:spPr>
            <a:xfrm>
              <a:off x="7675463" y="3628759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6563D1D8-172A-F344-8B30-0C40FB7A251F}"/>
                </a:ext>
              </a:extLst>
            </p:cNvPr>
            <p:cNvSpPr/>
            <p:nvPr/>
          </p:nvSpPr>
          <p:spPr>
            <a:xfrm>
              <a:off x="9622327" y="4181829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09C0BD0D-3DE8-6948-9943-5DC6BEFD2DAC}"/>
                </a:ext>
              </a:extLst>
            </p:cNvPr>
            <p:cNvSpPr/>
            <p:nvPr/>
          </p:nvSpPr>
          <p:spPr>
            <a:xfrm>
              <a:off x="7958041" y="4500579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FD9F406-97D5-AD48-8C5D-68C190C24A3D}"/>
                </a:ext>
              </a:extLst>
            </p:cNvPr>
            <p:cNvSpPr/>
            <p:nvPr/>
          </p:nvSpPr>
          <p:spPr>
            <a:xfrm>
              <a:off x="8449938" y="4478600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170A9202-7344-4F4F-A745-8514AC0B5EC5}"/>
                </a:ext>
              </a:extLst>
            </p:cNvPr>
            <p:cNvSpPr/>
            <p:nvPr/>
          </p:nvSpPr>
          <p:spPr>
            <a:xfrm>
              <a:off x="9613886" y="3721855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E4AC79F-DC74-CE49-96B4-6CFE7BCBABC1}"/>
                </a:ext>
              </a:extLst>
            </p:cNvPr>
            <p:cNvSpPr/>
            <p:nvPr/>
          </p:nvSpPr>
          <p:spPr>
            <a:xfrm>
              <a:off x="9026983" y="4614075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6A78BEDC-6F30-5044-BD29-F0D9D4799BFF}"/>
                </a:ext>
              </a:extLst>
            </p:cNvPr>
            <p:cNvSpPr txBox="1"/>
            <p:nvPr/>
          </p:nvSpPr>
          <p:spPr>
            <a:xfrm>
              <a:off x="9187891" y="45469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BACC65C6-C43A-8043-BCC0-FFE8C65E4841}"/>
                </a:ext>
              </a:extLst>
            </p:cNvPr>
            <p:cNvSpPr/>
            <p:nvPr/>
          </p:nvSpPr>
          <p:spPr>
            <a:xfrm>
              <a:off x="10026502" y="3690268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1617499-992A-F247-BC41-BCFFE6B228B0}"/>
                </a:ext>
              </a:extLst>
            </p:cNvPr>
            <p:cNvSpPr/>
            <p:nvPr/>
          </p:nvSpPr>
          <p:spPr>
            <a:xfrm>
              <a:off x="9616551" y="4175379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5EBAE2AB-67F4-0D4F-AEFB-D7ED820FA4CD}"/>
                </a:ext>
              </a:extLst>
            </p:cNvPr>
            <p:cNvSpPr/>
            <p:nvPr/>
          </p:nvSpPr>
          <p:spPr>
            <a:xfrm>
              <a:off x="9754945" y="4729444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7090F2EC-6B66-4A4B-A47F-9E517B2AB31A}"/>
                </a:ext>
              </a:extLst>
            </p:cNvPr>
            <p:cNvSpPr txBox="1"/>
            <p:nvPr/>
          </p:nvSpPr>
          <p:spPr>
            <a:xfrm>
              <a:off x="10275789" y="423537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007D0773-CF22-D84C-87C8-F38CB3A08039}"/>
                </a:ext>
              </a:extLst>
            </p:cNvPr>
            <p:cNvSpPr txBox="1"/>
            <p:nvPr/>
          </p:nvSpPr>
          <p:spPr>
            <a:xfrm>
              <a:off x="7791457" y="4673952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5507C83A-37EA-4B4C-93FD-CA2C84AD2BF9}"/>
                </a:ext>
              </a:extLst>
            </p:cNvPr>
            <p:cNvSpPr txBox="1"/>
            <p:nvPr/>
          </p:nvSpPr>
          <p:spPr>
            <a:xfrm>
              <a:off x="8229160" y="460035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7EE98642-8EBF-704C-9FF8-73D8521652D4}"/>
                </a:ext>
              </a:extLst>
            </p:cNvPr>
            <p:cNvSpPr txBox="1"/>
            <p:nvPr/>
          </p:nvSpPr>
          <p:spPr>
            <a:xfrm>
              <a:off x="9736173" y="4401524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0BCD5BCD-C4DD-8042-BE0E-06F799159F9F}"/>
                </a:ext>
              </a:extLst>
            </p:cNvPr>
            <p:cNvSpPr txBox="1"/>
            <p:nvPr/>
          </p:nvSpPr>
          <p:spPr>
            <a:xfrm>
              <a:off x="9602604" y="3879110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922CC69-7DB5-5A48-8D92-05EAB0E62267}"/>
                </a:ext>
              </a:extLst>
            </p:cNvPr>
            <p:cNvSpPr txBox="1"/>
            <p:nvPr/>
          </p:nvSpPr>
          <p:spPr>
            <a:xfrm>
              <a:off x="9736173" y="4959528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cxnSp>
        <p:nvCxnSpPr>
          <p:cNvPr id="44" name="曲線コネクタ 43">
            <a:extLst>
              <a:ext uri="{FF2B5EF4-FFF2-40B4-BE49-F238E27FC236}">
                <a16:creationId xmlns:a16="http://schemas.microsoft.com/office/drawing/2014/main" id="{A345A012-FD61-7844-8C1D-43FCA057EA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97905" y="3805225"/>
            <a:ext cx="758664" cy="1925270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839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Probability density function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kumimoji="1" lang="en-US" altLang="ja-JP" b="1" dirty="0"/>
              <a:t> of each </a:t>
            </a:r>
            <a:r>
              <a:rPr kumimoji="1" lang="en-US" altLang="ja-JP" b="1" dirty="0" err="1"/>
              <a:t>subvolume</a:t>
            </a:r>
            <a:endParaRPr kumimoji="1" lang="en-US" altLang="ja-JP" b="1" dirty="0"/>
          </a:p>
          <a:p>
            <a:pPr lvl="1"/>
            <a:r>
              <a:rPr lang="en-US" altLang="ja-JP" dirty="0"/>
              <a:t>Kernel Density Estimation (KDE)</a:t>
            </a:r>
            <a:endParaRPr kumimoji="1" lang="ja-JP" altLang="en-US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3A01274-AC10-6343-B2FC-DA4723E6465A}"/>
              </a:ext>
            </a:extLst>
          </p:cNvPr>
          <p:cNvGrpSpPr/>
          <p:nvPr/>
        </p:nvGrpSpPr>
        <p:grpSpPr>
          <a:xfrm>
            <a:off x="8153952" y="4649073"/>
            <a:ext cx="3296797" cy="1824228"/>
            <a:chOff x="4115308" y="4612113"/>
            <a:chExt cx="3296797" cy="1824228"/>
          </a:xfrm>
        </p:grpSpPr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90ED04A-FC41-EF41-9E24-7C15AE2A2407}"/>
                </a:ext>
              </a:extLst>
            </p:cNvPr>
            <p:cNvSpPr/>
            <p:nvPr/>
          </p:nvSpPr>
          <p:spPr>
            <a:xfrm>
              <a:off x="4115308" y="4612113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A7D41FA-6F5D-7742-9468-47DC946373A5}"/>
                </a:ext>
              </a:extLst>
            </p:cNvPr>
            <p:cNvSpPr/>
            <p:nvPr/>
          </p:nvSpPr>
          <p:spPr>
            <a:xfrm>
              <a:off x="6062172" y="5165183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DF2DAA8-1216-4E43-ADD6-7A71DF887AF3}"/>
                </a:ext>
              </a:extLst>
            </p:cNvPr>
            <p:cNvSpPr/>
            <p:nvPr/>
          </p:nvSpPr>
          <p:spPr>
            <a:xfrm>
              <a:off x="4397886" y="5483933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1DBF13E8-192C-0744-9BFF-9C8FA43B83C5}"/>
                </a:ext>
              </a:extLst>
            </p:cNvPr>
            <p:cNvSpPr/>
            <p:nvPr/>
          </p:nvSpPr>
          <p:spPr>
            <a:xfrm>
              <a:off x="4889783" y="5461954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850A7756-3292-884E-BBBA-1219AEE184B7}"/>
                </a:ext>
              </a:extLst>
            </p:cNvPr>
            <p:cNvSpPr/>
            <p:nvPr/>
          </p:nvSpPr>
          <p:spPr>
            <a:xfrm>
              <a:off x="6053731" y="4705209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005A8C46-A1C1-2A45-B960-5F7ED030E777}"/>
                </a:ext>
              </a:extLst>
            </p:cNvPr>
            <p:cNvSpPr/>
            <p:nvPr/>
          </p:nvSpPr>
          <p:spPr>
            <a:xfrm>
              <a:off x="5466828" y="5597429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8E1ECB93-9335-D24F-A378-B363D3E7B570}"/>
                </a:ext>
              </a:extLst>
            </p:cNvPr>
            <p:cNvSpPr txBox="1"/>
            <p:nvPr/>
          </p:nvSpPr>
          <p:spPr>
            <a:xfrm>
              <a:off x="5627736" y="553033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522649D2-8B44-8646-95C5-28CDD9CF2852}"/>
                </a:ext>
              </a:extLst>
            </p:cNvPr>
            <p:cNvSpPr/>
            <p:nvPr/>
          </p:nvSpPr>
          <p:spPr>
            <a:xfrm>
              <a:off x="6466347" y="4673622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E7E98A5D-8804-864A-8BB4-EE5BF4E85206}"/>
                </a:ext>
              </a:extLst>
            </p:cNvPr>
            <p:cNvSpPr/>
            <p:nvPr/>
          </p:nvSpPr>
          <p:spPr>
            <a:xfrm>
              <a:off x="6056396" y="5158733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527D3E84-3F47-A943-9BEB-87A0AC5C82E8}"/>
                </a:ext>
              </a:extLst>
            </p:cNvPr>
            <p:cNvSpPr/>
            <p:nvPr/>
          </p:nvSpPr>
          <p:spPr>
            <a:xfrm>
              <a:off x="6194790" y="5712798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D67938FC-11EA-C245-8766-D69C56AAEFB4}"/>
                </a:ext>
              </a:extLst>
            </p:cNvPr>
            <p:cNvSpPr txBox="1"/>
            <p:nvPr/>
          </p:nvSpPr>
          <p:spPr>
            <a:xfrm>
              <a:off x="6715634" y="521872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9582DB19-5078-E74D-8F2F-C20D02BAA007}"/>
                </a:ext>
              </a:extLst>
            </p:cNvPr>
            <p:cNvSpPr txBox="1"/>
            <p:nvPr/>
          </p:nvSpPr>
          <p:spPr>
            <a:xfrm>
              <a:off x="4231302" y="5657306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46D6A942-9397-1C4C-8D70-5D0BC5A8BA98}"/>
                </a:ext>
              </a:extLst>
            </p:cNvPr>
            <p:cNvSpPr txBox="1"/>
            <p:nvPr/>
          </p:nvSpPr>
          <p:spPr>
            <a:xfrm>
              <a:off x="4669005" y="5583713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DA19AFF-4B03-CE4A-969C-9D07D945ABF9}"/>
                </a:ext>
              </a:extLst>
            </p:cNvPr>
            <p:cNvSpPr txBox="1"/>
            <p:nvPr/>
          </p:nvSpPr>
          <p:spPr>
            <a:xfrm>
              <a:off x="6176018" y="5384878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FFDFB9CC-7C09-8648-80C6-ED22C3B1BD78}"/>
                </a:ext>
              </a:extLst>
            </p:cNvPr>
            <p:cNvSpPr txBox="1"/>
            <p:nvPr/>
          </p:nvSpPr>
          <p:spPr>
            <a:xfrm>
              <a:off x="6042449" y="4862464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09A98BD-9288-1242-B0B7-25893B8FFDDB}"/>
                </a:ext>
              </a:extLst>
            </p:cNvPr>
            <p:cNvSpPr txBox="1"/>
            <p:nvPr/>
          </p:nvSpPr>
          <p:spPr>
            <a:xfrm>
              <a:off x="6176018" y="5942882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48200B5C-38F4-D34A-847B-429FA8EDB60B}"/>
              </a:ext>
            </a:extLst>
          </p:cNvPr>
          <p:cNvGrpSpPr/>
          <p:nvPr/>
        </p:nvGrpSpPr>
        <p:grpSpPr>
          <a:xfrm>
            <a:off x="8500012" y="2407637"/>
            <a:ext cx="3276077" cy="1917164"/>
            <a:chOff x="8486304" y="4673622"/>
            <a:chExt cx="3276077" cy="1917164"/>
          </a:xfrm>
        </p:grpSpPr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015FC9DD-DAD8-134F-BAF8-C4D3879CC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7550" y="4980256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A0DD4201-AC45-0C48-8E39-1D8CD73E87C8}"/>
                </a:ext>
              </a:extLst>
            </p:cNvPr>
            <p:cNvSpPr txBox="1"/>
            <p:nvPr/>
          </p:nvSpPr>
          <p:spPr>
            <a:xfrm>
              <a:off x="9610899" y="4994322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err="1">
                  <a:latin typeface="Times" pitchFamily="2" charset="0"/>
                </a:rPr>
                <a:t>P</a:t>
              </a:r>
              <a:r>
                <a:rPr kumimoji="1" lang="en-US" altLang="ja-JP" sz="24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2400" i="1" baseline="30000" dirty="0" err="1">
                  <a:latin typeface="Times" pitchFamily="2" charset="0"/>
                </a:rPr>
                <a:t>m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A5ED4538-D560-834F-A713-4AF0EA28A92C}"/>
                </a:ext>
              </a:extLst>
            </p:cNvPr>
            <p:cNvSpPr txBox="1"/>
            <p:nvPr/>
          </p:nvSpPr>
          <p:spPr>
            <a:xfrm>
              <a:off x="11423827" y="612912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S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3ED559D-7D87-8A46-B6DC-9158EA4D4B36}"/>
                </a:ext>
              </a:extLst>
            </p:cNvPr>
            <p:cNvSpPr/>
            <p:nvPr/>
          </p:nvSpPr>
          <p:spPr>
            <a:xfrm>
              <a:off x="9145362" y="5244812"/>
              <a:ext cx="1907458" cy="517044"/>
            </a:xfrm>
            <a:custGeom>
              <a:avLst/>
              <a:gdLst>
                <a:gd name="connsiteX0" fmla="*/ 0 w 1907458"/>
                <a:gd name="connsiteY0" fmla="*/ 597430 h 597430"/>
                <a:gd name="connsiteX1" fmla="*/ 265471 w 1907458"/>
                <a:gd name="connsiteY1" fmla="*/ 410617 h 597430"/>
                <a:gd name="connsiteX2" fmla="*/ 914400 w 1907458"/>
                <a:gd name="connsiteY2" fmla="*/ 538437 h 597430"/>
                <a:gd name="connsiteX3" fmla="*/ 1533833 w 1907458"/>
                <a:gd name="connsiteY3" fmla="*/ 36992 h 597430"/>
                <a:gd name="connsiteX4" fmla="*/ 1907458 w 1907458"/>
                <a:gd name="connsiteY4" fmla="*/ 76321 h 59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458" h="597430">
                  <a:moveTo>
                    <a:pt x="0" y="597430"/>
                  </a:moveTo>
                  <a:cubicBezTo>
                    <a:pt x="56535" y="508939"/>
                    <a:pt x="113071" y="420449"/>
                    <a:pt x="265471" y="410617"/>
                  </a:cubicBezTo>
                  <a:cubicBezTo>
                    <a:pt x="417871" y="400785"/>
                    <a:pt x="703006" y="600708"/>
                    <a:pt x="914400" y="538437"/>
                  </a:cubicBezTo>
                  <a:cubicBezTo>
                    <a:pt x="1125794" y="476166"/>
                    <a:pt x="1368323" y="114011"/>
                    <a:pt x="1533833" y="36992"/>
                  </a:cubicBezTo>
                  <a:cubicBezTo>
                    <a:pt x="1699343" y="-40027"/>
                    <a:pt x="1803400" y="18147"/>
                    <a:pt x="1907458" y="76321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887DB97A-644B-7A4C-AC1E-328197253090}"/>
                </a:ext>
              </a:extLst>
            </p:cNvPr>
            <p:cNvSpPr/>
            <p:nvPr/>
          </p:nvSpPr>
          <p:spPr>
            <a:xfrm>
              <a:off x="9242183" y="5826583"/>
              <a:ext cx="172537" cy="3565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C47275AA-B696-8F4D-A1D1-9C132CCD3528}"/>
                </a:ext>
              </a:extLst>
            </p:cNvPr>
            <p:cNvSpPr/>
            <p:nvPr/>
          </p:nvSpPr>
          <p:spPr>
            <a:xfrm>
              <a:off x="9415856" y="5767495"/>
              <a:ext cx="172537" cy="4162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2CC80CA1-0C08-FD45-B886-FE3A534A73EA}"/>
                </a:ext>
              </a:extLst>
            </p:cNvPr>
            <p:cNvSpPr/>
            <p:nvPr/>
          </p:nvSpPr>
          <p:spPr>
            <a:xfrm>
              <a:off x="9589529" y="5826583"/>
              <a:ext cx="172537" cy="3641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E7DDF9D7-1EE4-5946-BF05-74C7810AC294}"/>
                </a:ext>
              </a:extLst>
            </p:cNvPr>
            <p:cNvSpPr/>
            <p:nvPr/>
          </p:nvSpPr>
          <p:spPr>
            <a:xfrm>
              <a:off x="10435767" y="5597429"/>
              <a:ext cx="172537" cy="5856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E611D965-5530-F646-B693-4813B851C5FC}"/>
                </a:ext>
              </a:extLst>
            </p:cNvPr>
            <p:cNvSpPr/>
            <p:nvPr/>
          </p:nvSpPr>
          <p:spPr>
            <a:xfrm>
              <a:off x="10610806" y="5384879"/>
              <a:ext cx="172537" cy="7845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0C132E92-8327-CE4A-B85B-1EBA02F55E41}"/>
                </a:ext>
              </a:extLst>
            </p:cNvPr>
            <p:cNvSpPr/>
            <p:nvPr/>
          </p:nvSpPr>
          <p:spPr>
            <a:xfrm>
              <a:off x="10783461" y="5495727"/>
              <a:ext cx="172537" cy="6837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8042CE45-C866-834A-8063-112A915C1F8E}"/>
                </a:ext>
              </a:extLst>
            </p:cNvPr>
            <p:cNvCxnSpPr>
              <a:cxnSpLocks/>
            </p:cNvCxnSpPr>
            <p:nvPr/>
          </p:nvCxnSpPr>
          <p:spPr>
            <a:xfrm>
              <a:off x="8854898" y="6183114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50C69705-BD2E-834C-AC0C-41AC2BEE0B66}"/>
                </a:ext>
              </a:extLst>
            </p:cNvPr>
            <p:cNvSpPr txBox="1"/>
            <p:nvPr/>
          </p:nvSpPr>
          <p:spPr>
            <a:xfrm>
              <a:off x="9845468" y="585615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9A0928C6-C4F8-D048-828B-8BFA745AE36E}"/>
                </a:ext>
              </a:extLst>
            </p:cNvPr>
            <p:cNvSpPr txBox="1"/>
            <p:nvPr/>
          </p:nvSpPr>
          <p:spPr>
            <a:xfrm>
              <a:off x="8486304" y="4673622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P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818565D-86BC-184C-AD10-0FDFB073A1BC}"/>
                  </a:ext>
                </a:extLst>
              </p:cNvPr>
              <p:cNvSpPr txBox="1"/>
              <p:nvPr/>
            </p:nvSpPr>
            <p:spPr>
              <a:xfrm>
                <a:off x="1570698" y="3024549"/>
                <a:ext cx="33866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𝐾𝐷𝐸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818565D-86BC-184C-AD10-0FDFB073A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98" y="3024549"/>
                <a:ext cx="3386632" cy="430887"/>
              </a:xfrm>
              <a:prstGeom prst="rect">
                <a:avLst/>
              </a:prstGeom>
              <a:blipFill>
                <a:blip r:embed="rId2"/>
                <a:stretch>
                  <a:fillRect l="-1498" r="-2996" b="-3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曲線コネクタ 66">
            <a:extLst>
              <a:ext uri="{FF2B5EF4-FFF2-40B4-BE49-F238E27FC236}">
                <a16:creationId xmlns:a16="http://schemas.microsoft.com/office/drawing/2014/main" id="{C46D049A-BD33-8448-916C-0BFFE64805A6}"/>
              </a:ext>
            </a:extLst>
          </p:cNvPr>
          <p:cNvCxnSpPr>
            <a:cxnSpLocks/>
            <a:stCxn id="33" idx="3"/>
          </p:cNvCxnSpPr>
          <p:nvPr/>
        </p:nvCxnSpPr>
        <p:spPr>
          <a:xfrm flipH="1" flipV="1">
            <a:off x="10147536" y="4100990"/>
            <a:ext cx="480930" cy="1452346"/>
          </a:xfrm>
          <a:prstGeom prst="curvedConnector4">
            <a:avLst>
              <a:gd name="adj1" fmla="val -47533"/>
              <a:gd name="adj2" fmla="val 79014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91D6CF72-8A6C-C248-BABF-FF3AF3046B78}"/>
                  </a:ext>
                </a:extLst>
              </p:cNvPr>
              <p:cNvSpPr txBox="1"/>
              <p:nvPr/>
            </p:nvSpPr>
            <p:spPr>
              <a:xfrm>
                <a:off x="2637707" y="3691973"/>
                <a:ext cx="3817071" cy="1072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𝑛h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91D6CF72-8A6C-C248-BABF-FF3AF304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707" y="3691973"/>
                <a:ext cx="3817071" cy="1072858"/>
              </a:xfrm>
              <a:prstGeom prst="rect">
                <a:avLst/>
              </a:prstGeom>
              <a:blipFill>
                <a:blip r:embed="rId3"/>
                <a:stretch>
                  <a:fillRect l="-11628" t="-140000" b="-1964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041AF136-6868-3A41-AF4A-A1926480822A}"/>
                  </a:ext>
                </a:extLst>
              </p:cNvPr>
              <p:cNvSpPr txBox="1"/>
              <p:nvPr/>
            </p:nvSpPr>
            <p:spPr>
              <a:xfrm>
                <a:off x="1643887" y="5241398"/>
                <a:ext cx="2833596" cy="1229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: position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/>
                  <a:t>: scalar data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: number of scalar data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/>
                  <a:t>: bandwidth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sup>
                    </m:sSup>
                  </m:oMath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041AF136-6868-3A41-AF4A-A1926480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87" y="5241398"/>
                <a:ext cx="2833596" cy="1229439"/>
              </a:xfrm>
              <a:prstGeom prst="rect">
                <a:avLst/>
              </a:prstGeom>
              <a:blipFill>
                <a:blip r:embed="rId4"/>
                <a:stretch>
                  <a:fillRect t="-2041" r="-444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48A70595-3444-7C4F-9276-3176D5190227}"/>
                  </a:ext>
                </a:extLst>
              </p:cNvPr>
              <p:cNvSpPr txBox="1"/>
              <p:nvPr/>
            </p:nvSpPr>
            <p:spPr>
              <a:xfrm>
                <a:off x="4509062" y="5238553"/>
                <a:ext cx="3038589" cy="941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ja-JP" dirty="0"/>
                  <a:t>: Gaussian basis function</a:t>
                </a:r>
                <a:br>
                  <a:rPr lang="en-US" altLang="ja-JP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48A70595-3444-7C4F-9276-3176D5190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062" y="5238553"/>
                <a:ext cx="3038589" cy="941604"/>
              </a:xfrm>
              <a:prstGeom prst="rect">
                <a:avLst/>
              </a:prstGeom>
              <a:blipFill>
                <a:blip r:embed="rId5"/>
                <a:stretch>
                  <a:fillRect t="-2632" r="-833" b="-368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999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Relative divergence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kumimoji="1" lang="en-US" altLang="ja-JP" b="1" dirty="0"/>
              <a:t> between PDFs</a:t>
            </a:r>
          </a:p>
          <a:p>
            <a:pPr lvl="1"/>
            <a:r>
              <a:rPr lang="en-US" altLang="ja-JP" dirty="0" err="1"/>
              <a:t>Kullback-Leibler</a:t>
            </a:r>
            <a:r>
              <a:rPr lang="en-US" altLang="ja-JP" dirty="0"/>
              <a:t> (KL) divergence</a:t>
            </a:r>
            <a:endParaRPr kumimoji="1" lang="ja-JP" altLang="en-US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757C1DC9-68BD-DE4A-9F03-E7DB9B303744}"/>
              </a:ext>
            </a:extLst>
          </p:cNvPr>
          <p:cNvCxnSpPr>
            <a:cxnSpLocks/>
          </p:cNvCxnSpPr>
          <p:nvPr/>
        </p:nvCxnSpPr>
        <p:spPr>
          <a:xfrm>
            <a:off x="7256194" y="2904276"/>
            <a:ext cx="3204828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0E5A672B-8F38-8F4F-B5E0-8BD69CDEB339}"/>
              </a:ext>
            </a:extLst>
          </p:cNvPr>
          <p:cNvSpPr/>
          <p:nvPr/>
        </p:nvSpPr>
        <p:spPr>
          <a:xfrm>
            <a:off x="8008515" y="2807456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52C46C60-6805-8C47-97C5-B5D7E23D849A}"/>
              </a:ext>
            </a:extLst>
          </p:cNvPr>
          <p:cNvSpPr/>
          <p:nvPr/>
        </p:nvSpPr>
        <p:spPr>
          <a:xfrm>
            <a:off x="9557175" y="2807456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ACA1EE4D-46F3-BC48-80DD-9555EFC5A895}"/>
              </a:ext>
            </a:extLst>
          </p:cNvPr>
          <p:cNvGrpSpPr/>
          <p:nvPr/>
        </p:nvGrpSpPr>
        <p:grpSpPr>
          <a:xfrm>
            <a:off x="7381558" y="2776973"/>
            <a:ext cx="304800" cy="279698"/>
            <a:chOff x="4033503" y="2685177"/>
            <a:chExt cx="304800" cy="279698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7F337119-D03A-8846-891C-9FD2496B99C6}"/>
                </a:ext>
              </a:extLst>
            </p:cNvPr>
            <p:cNvCxnSpPr/>
            <p:nvPr/>
          </p:nvCxnSpPr>
          <p:spPr>
            <a:xfrm>
              <a:off x="40335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7673BA82-00CA-A248-B55F-98AA1848FAFF}"/>
                </a:ext>
              </a:extLst>
            </p:cNvPr>
            <p:cNvCxnSpPr/>
            <p:nvPr/>
          </p:nvCxnSpPr>
          <p:spPr>
            <a:xfrm>
              <a:off x="41859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C248A65E-22F2-404C-AF15-A3099B94543C}"/>
                </a:ext>
              </a:extLst>
            </p:cNvPr>
            <p:cNvCxnSpPr/>
            <p:nvPr/>
          </p:nvCxnSpPr>
          <p:spPr>
            <a:xfrm>
              <a:off x="43383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3CD69346-96F1-FB41-87A7-C396AE97414E}"/>
              </a:ext>
            </a:extLst>
          </p:cNvPr>
          <p:cNvGrpSpPr/>
          <p:nvPr/>
        </p:nvGrpSpPr>
        <p:grpSpPr>
          <a:xfrm>
            <a:off x="10034302" y="2772056"/>
            <a:ext cx="304800" cy="279698"/>
            <a:chOff x="5680407" y="2680260"/>
            <a:chExt cx="304800" cy="2796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0157D6F-20C4-C141-9072-E0E4858CEF3B}"/>
                </a:ext>
              </a:extLst>
            </p:cNvPr>
            <p:cNvCxnSpPr/>
            <p:nvPr/>
          </p:nvCxnSpPr>
          <p:spPr>
            <a:xfrm>
              <a:off x="56804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91FD27FF-EFE3-9A45-A33A-38845C6D263A}"/>
                </a:ext>
              </a:extLst>
            </p:cNvPr>
            <p:cNvCxnSpPr/>
            <p:nvPr/>
          </p:nvCxnSpPr>
          <p:spPr>
            <a:xfrm>
              <a:off x="58328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F1D1619-D5F4-0946-AD60-102405BD8625}"/>
                </a:ext>
              </a:extLst>
            </p:cNvPr>
            <p:cNvCxnSpPr/>
            <p:nvPr/>
          </p:nvCxnSpPr>
          <p:spPr>
            <a:xfrm>
              <a:off x="59852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756FB58-C94C-F746-9C61-195794A97838}"/>
              </a:ext>
            </a:extLst>
          </p:cNvPr>
          <p:cNvGrpSpPr/>
          <p:nvPr/>
        </p:nvGrpSpPr>
        <p:grpSpPr>
          <a:xfrm>
            <a:off x="7256194" y="3269731"/>
            <a:ext cx="1196893" cy="662281"/>
            <a:chOff x="2485739" y="3177935"/>
            <a:chExt cx="1196893" cy="662281"/>
          </a:xfrm>
        </p:grpSpPr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5C99A652-1B19-7848-8A45-6D950CA8201C}"/>
                </a:ext>
              </a:extLst>
            </p:cNvPr>
            <p:cNvSpPr/>
            <p:nvPr/>
          </p:nvSpPr>
          <p:spPr>
            <a:xfrm>
              <a:off x="2485739" y="3177935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A452459-C3D6-244B-BC05-64ECEDA54C8A}"/>
                </a:ext>
              </a:extLst>
            </p:cNvPr>
            <p:cNvSpPr txBox="1"/>
            <p:nvPr/>
          </p:nvSpPr>
          <p:spPr>
            <a:xfrm>
              <a:off x="2996297" y="3337530"/>
              <a:ext cx="6751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r>
                <a:rPr kumimoji="1" lang="en-US" altLang="ja-JP" sz="2000" baseline="-25000" dirty="0">
                  <a:latin typeface="Times" pitchFamily="2" charset="0"/>
                </a:rPr>
                <a:t>-Δ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>
                <a:latin typeface="Times" pitchFamily="2" charset="0"/>
              </a:endParaRPr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38EE638-C26C-BB44-AA50-B744FDF33BBD}"/>
              </a:ext>
            </a:extLst>
          </p:cNvPr>
          <p:cNvSpPr txBox="1"/>
          <p:nvPr/>
        </p:nvSpPr>
        <p:spPr>
          <a:xfrm>
            <a:off x="7964230" y="246235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>
                <a:latin typeface="Times" pitchFamily="2" charset="0"/>
              </a:rPr>
              <a:t>t-</a:t>
            </a:r>
            <a:r>
              <a:rPr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lang="ja-JP" altLang="en-US" i="1">
              <a:latin typeface="Times" pitchFamily="2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0C10FDC-6E0B-9849-B17A-0732F727098D}"/>
              </a:ext>
            </a:extLst>
          </p:cNvPr>
          <p:cNvSpPr txBox="1"/>
          <p:nvPr/>
        </p:nvSpPr>
        <p:spPr>
          <a:xfrm>
            <a:off x="9529922" y="2462357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FF349F1-8BF5-6646-8060-D43E48195F1E}"/>
              </a:ext>
            </a:extLst>
          </p:cNvPr>
          <p:cNvGrpSpPr/>
          <p:nvPr/>
        </p:nvGrpSpPr>
        <p:grpSpPr>
          <a:xfrm>
            <a:off x="8831215" y="3265300"/>
            <a:ext cx="1196893" cy="662281"/>
            <a:chOff x="4487480" y="3173504"/>
            <a:chExt cx="1196893" cy="662281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FB60AAC1-BD62-CE4F-A492-2B751570AA42}"/>
                </a:ext>
              </a:extLst>
            </p:cNvPr>
            <p:cNvSpPr/>
            <p:nvPr/>
          </p:nvSpPr>
          <p:spPr>
            <a:xfrm>
              <a:off x="4487480" y="3173504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973ED257-E6D9-4B42-9EBB-FEAC248730CE}"/>
                </a:ext>
              </a:extLst>
            </p:cNvPr>
            <p:cNvSpPr txBox="1"/>
            <p:nvPr/>
          </p:nvSpPr>
          <p:spPr>
            <a:xfrm>
              <a:off x="5130118" y="3333099"/>
              <a:ext cx="389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>
                <a:latin typeface="Times" pitchFamily="2" charset="0"/>
              </a:endParaRPr>
            </a:p>
          </p:txBody>
        </p: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BF3E08A-9897-7F4C-8D28-59CC36EE58C4}"/>
              </a:ext>
            </a:extLst>
          </p:cNvPr>
          <p:cNvSpPr txBox="1"/>
          <p:nvPr/>
        </p:nvSpPr>
        <p:spPr>
          <a:xfrm>
            <a:off x="10550098" y="271961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Time</a:t>
            </a:r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BE07839-9D83-184D-93B2-91734F7161B2}"/>
              </a:ext>
            </a:extLst>
          </p:cNvPr>
          <p:cNvGrpSpPr/>
          <p:nvPr/>
        </p:nvGrpSpPr>
        <p:grpSpPr>
          <a:xfrm>
            <a:off x="6381750" y="4550210"/>
            <a:ext cx="2582143" cy="1328356"/>
            <a:chOff x="1278560" y="4683819"/>
            <a:chExt cx="2582143" cy="1328356"/>
          </a:xfrm>
        </p:grpSpPr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84FE2691-1E2B-B24B-97F8-AB1B2A8AE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1212" y="4792977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3D135F15-09BF-5048-95A4-ED999AFBEE18}"/>
                </a:ext>
              </a:extLst>
            </p:cNvPr>
            <p:cNvSpPr/>
            <p:nvPr/>
          </p:nvSpPr>
          <p:spPr>
            <a:xfrm>
              <a:off x="1633571" y="5639304"/>
              <a:ext cx="172537" cy="3565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3C91F86C-32D8-434C-8210-D8184E96C401}"/>
                </a:ext>
              </a:extLst>
            </p:cNvPr>
            <p:cNvSpPr/>
            <p:nvPr/>
          </p:nvSpPr>
          <p:spPr>
            <a:xfrm>
              <a:off x="1807244" y="5513294"/>
              <a:ext cx="172537" cy="4831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15FA5C93-F360-A245-84C7-1D3C6BB7391D}"/>
                </a:ext>
              </a:extLst>
            </p:cNvPr>
            <p:cNvSpPr/>
            <p:nvPr/>
          </p:nvSpPr>
          <p:spPr>
            <a:xfrm>
              <a:off x="1980917" y="5410150"/>
              <a:ext cx="172537" cy="59333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8F18EE60-75BE-CB4F-BD58-15F28653034C}"/>
                </a:ext>
              </a:extLst>
            </p:cNvPr>
            <p:cNvSpPr/>
            <p:nvPr/>
          </p:nvSpPr>
          <p:spPr>
            <a:xfrm>
              <a:off x="2902461" y="5294734"/>
              <a:ext cx="172537" cy="7011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61FE5FE4-B566-7B4E-8352-476B266C26A3}"/>
                </a:ext>
              </a:extLst>
            </p:cNvPr>
            <p:cNvSpPr/>
            <p:nvPr/>
          </p:nvSpPr>
          <p:spPr>
            <a:xfrm>
              <a:off x="3077500" y="5254992"/>
              <a:ext cx="172537" cy="7271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24835CCC-1BEE-3745-A2E5-13C94BF93770}"/>
                </a:ext>
              </a:extLst>
            </p:cNvPr>
            <p:cNvSpPr/>
            <p:nvPr/>
          </p:nvSpPr>
          <p:spPr>
            <a:xfrm>
              <a:off x="3250155" y="5223303"/>
              <a:ext cx="172537" cy="7688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97C5C59E-587C-A143-9DF6-0F3AC4CEA421}"/>
                </a:ext>
              </a:extLst>
            </p:cNvPr>
            <p:cNvCxnSpPr>
              <a:cxnSpLocks/>
            </p:cNvCxnSpPr>
            <p:nvPr/>
          </p:nvCxnSpPr>
          <p:spPr>
            <a:xfrm>
              <a:off x="1278560" y="5995835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15BF6F9-9331-A84B-95D7-2CBDE46F9842}"/>
                </a:ext>
              </a:extLst>
            </p:cNvPr>
            <p:cNvSpPr txBox="1"/>
            <p:nvPr/>
          </p:nvSpPr>
          <p:spPr>
            <a:xfrm>
              <a:off x="2269130" y="566887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4B968ADB-2C92-E348-9DAC-627C9FD526EE}"/>
                </a:ext>
              </a:extLst>
            </p:cNvPr>
            <p:cNvGrpSpPr/>
            <p:nvPr/>
          </p:nvGrpSpPr>
          <p:grpSpPr>
            <a:xfrm>
              <a:off x="1758413" y="4683819"/>
              <a:ext cx="756938" cy="477194"/>
              <a:chOff x="2034561" y="4791514"/>
              <a:chExt cx="756938" cy="477194"/>
            </a:xfrm>
          </p:grpSpPr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11E2B2B-B310-7344-9E16-4BAFAE751747}"/>
                  </a:ext>
                </a:extLst>
              </p:cNvPr>
              <p:cNvSpPr txBox="1"/>
              <p:nvPr/>
            </p:nvSpPr>
            <p:spPr>
              <a:xfrm>
                <a:off x="2034561" y="4807043"/>
                <a:ext cx="7569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i="1" dirty="0">
                    <a:latin typeface="Times" pitchFamily="2" charset="0"/>
                  </a:rPr>
                  <a:t>P</a:t>
                </a:r>
                <a:r>
                  <a:rPr kumimoji="1" lang="en-US" altLang="ja-JP" sz="2400" i="1" baseline="-25000" dirty="0">
                    <a:latin typeface="Times" pitchFamily="2" charset="0"/>
                  </a:rPr>
                  <a:t>t-ΔT</a:t>
                </a:r>
                <a:endParaRPr kumimoji="1" lang="ja-JP" altLang="en-US" sz="2400" i="1" baseline="30000">
                  <a:latin typeface="Times" pitchFamily="2" charset="0"/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0E70789-D239-464D-90F2-E3A28A109BF6}"/>
                  </a:ext>
                </a:extLst>
              </p:cNvPr>
              <p:cNvSpPr/>
              <p:nvPr/>
            </p:nvSpPr>
            <p:spPr>
              <a:xfrm>
                <a:off x="2272948" y="4791514"/>
                <a:ext cx="3080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000" i="1" baseline="30000" dirty="0">
                    <a:latin typeface="Times" pitchFamily="2" charset="0"/>
                  </a:rPr>
                  <a:t>m</a:t>
                </a:r>
                <a:endParaRPr lang="ja-JP" altLang="en-US" sz="2000"/>
              </a:p>
            </p:txBody>
          </p:sp>
        </p:grp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0066B225-F03B-F148-879A-811E0CCBD644}"/>
                </a:ext>
              </a:extLst>
            </p:cNvPr>
            <p:cNvSpPr/>
            <p:nvPr/>
          </p:nvSpPr>
          <p:spPr>
            <a:xfrm>
              <a:off x="1553135" y="5143506"/>
              <a:ext cx="1896036" cy="450476"/>
            </a:xfrm>
            <a:custGeom>
              <a:avLst/>
              <a:gdLst>
                <a:gd name="connsiteX0" fmla="*/ 0 w 1896036"/>
                <a:gd name="connsiteY0" fmla="*/ 450476 h 450476"/>
                <a:gd name="connsiteX1" fmla="*/ 618565 w 1896036"/>
                <a:gd name="connsiteY1" fmla="*/ 161364 h 450476"/>
                <a:gd name="connsiteX2" fmla="*/ 1896036 w 1896036"/>
                <a:gd name="connsiteY2" fmla="*/ 0 h 45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6036" h="450476">
                  <a:moveTo>
                    <a:pt x="0" y="450476"/>
                  </a:moveTo>
                  <a:cubicBezTo>
                    <a:pt x="151279" y="343459"/>
                    <a:pt x="302559" y="236443"/>
                    <a:pt x="618565" y="161364"/>
                  </a:cubicBezTo>
                  <a:cubicBezTo>
                    <a:pt x="934571" y="86285"/>
                    <a:pt x="1415303" y="43142"/>
                    <a:pt x="1896036" y="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6083B819-B3BB-C04A-85B2-45DF6E6F671B}"/>
              </a:ext>
            </a:extLst>
          </p:cNvPr>
          <p:cNvGrpSpPr/>
          <p:nvPr/>
        </p:nvGrpSpPr>
        <p:grpSpPr>
          <a:xfrm>
            <a:off x="9322053" y="4650679"/>
            <a:ext cx="2582143" cy="1219198"/>
            <a:chOff x="5932727" y="4779262"/>
            <a:chExt cx="2582143" cy="1219198"/>
          </a:xfrm>
        </p:grpSpPr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CE6FE641-8F61-5242-AC04-2985CF983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5379" y="4779262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C7CC027-0423-B345-8C1F-01355CA60CCF}"/>
                </a:ext>
              </a:extLst>
            </p:cNvPr>
            <p:cNvSpPr txBox="1"/>
            <p:nvPr/>
          </p:nvSpPr>
          <p:spPr>
            <a:xfrm>
              <a:off x="6771851" y="4872584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err="1">
                  <a:latin typeface="Times" pitchFamily="2" charset="0"/>
                </a:rPr>
                <a:t>P</a:t>
              </a:r>
              <a:r>
                <a:rPr kumimoji="1" lang="en-US" altLang="ja-JP" sz="24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2400" i="1" baseline="30000" dirty="0" err="1">
                  <a:latin typeface="Times" pitchFamily="2" charset="0"/>
                </a:rPr>
                <a:t>m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D6BB324-0902-0A4D-8013-CAE24AF6C5F1}"/>
                </a:ext>
              </a:extLst>
            </p:cNvPr>
            <p:cNvSpPr/>
            <p:nvPr/>
          </p:nvSpPr>
          <p:spPr>
            <a:xfrm>
              <a:off x="6223191" y="5043818"/>
              <a:ext cx="1907458" cy="517044"/>
            </a:xfrm>
            <a:custGeom>
              <a:avLst/>
              <a:gdLst>
                <a:gd name="connsiteX0" fmla="*/ 0 w 1907458"/>
                <a:gd name="connsiteY0" fmla="*/ 597430 h 597430"/>
                <a:gd name="connsiteX1" fmla="*/ 265471 w 1907458"/>
                <a:gd name="connsiteY1" fmla="*/ 410617 h 597430"/>
                <a:gd name="connsiteX2" fmla="*/ 914400 w 1907458"/>
                <a:gd name="connsiteY2" fmla="*/ 538437 h 597430"/>
                <a:gd name="connsiteX3" fmla="*/ 1533833 w 1907458"/>
                <a:gd name="connsiteY3" fmla="*/ 36992 h 597430"/>
                <a:gd name="connsiteX4" fmla="*/ 1907458 w 1907458"/>
                <a:gd name="connsiteY4" fmla="*/ 76321 h 59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458" h="597430">
                  <a:moveTo>
                    <a:pt x="0" y="597430"/>
                  </a:moveTo>
                  <a:cubicBezTo>
                    <a:pt x="56535" y="508939"/>
                    <a:pt x="113071" y="420449"/>
                    <a:pt x="265471" y="410617"/>
                  </a:cubicBezTo>
                  <a:cubicBezTo>
                    <a:pt x="417871" y="400785"/>
                    <a:pt x="703006" y="600708"/>
                    <a:pt x="914400" y="538437"/>
                  </a:cubicBezTo>
                  <a:cubicBezTo>
                    <a:pt x="1125794" y="476166"/>
                    <a:pt x="1368323" y="114011"/>
                    <a:pt x="1533833" y="36992"/>
                  </a:cubicBezTo>
                  <a:cubicBezTo>
                    <a:pt x="1699343" y="-40027"/>
                    <a:pt x="1803400" y="18147"/>
                    <a:pt x="1907458" y="76321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B5B12FB-4C90-AB43-BF9A-E46C5AECF9E2}"/>
                </a:ext>
              </a:extLst>
            </p:cNvPr>
            <p:cNvSpPr/>
            <p:nvPr/>
          </p:nvSpPr>
          <p:spPr>
            <a:xfrm>
              <a:off x="6287738" y="5625589"/>
              <a:ext cx="172537" cy="3565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BEFE40C-D6CD-5E4F-A45F-C57B13271D5E}"/>
                </a:ext>
              </a:extLst>
            </p:cNvPr>
            <p:cNvSpPr/>
            <p:nvPr/>
          </p:nvSpPr>
          <p:spPr>
            <a:xfrm>
              <a:off x="6461411" y="5566501"/>
              <a:ext cx="172537" cy="4162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70E0026E-5B7E-C546-BB06-DD89E83A72C1}"/>
                </a:ext>
              </a:extLst>
            </p:cNvPr>
            <p:cNvSpPr/>
            <p:nvPr/>
          </p:nvSpPr>
          <p:spPr>
            <a:xfrm>
              <a:off x="6635084" y="5625589"/>
              <a:ext cx="172537" cy="3641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08A31E23-0C0B-E14C-AA16-97285C0DD60B}"/>
                </a:ext>
              </a:extLst>
            </p:cNvPr>
            <p:cNvSpPr/>
            <p:nvPr/>
          </p:nvSpPr>
          <p:spPr>
            <a:xfrm>
              <a:off x="7556628" y="5396435"/>
              <a:ext cx="172537" cy="5856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901D95AE-D903-C742-B7B2-3DCB8D9F2A38}"/>
                </a:ext>
              </a:extLst>
            </p:cNvPr>
            <p:cNvSpPr/>
            <p:nvPr/>
          </p:nvSpPr>
          <p:spPr>
            <a:xfrm>
              <a:off x="7731667" y="5183885"/>
              <a:ext cx="172537" cy="7845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CE6E281B-31C0-3745-89C7-B2488F352B7B}"/>
                </a:ext>
              </a:extLst>
            </p:cNvPr>
            <p:cNvSpPr/>
            <p:nvPr/>
          </p:nvSpPr>
          <p:spPr>
            <a:xfrm>
              <a:off x="7904322" y="5294733"/>
              <a:ext cx="172537" cy="6837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ED39B942-CCD5-3C4A-BFFB-9AAABF601A0F}"/>
                </a:ext>
              </a:extLst>
            </p:cNvPr>
            <p:cNvCxnSpPr>
              <a:cxnSpLocks/>
            </p:cNvCxnSpPr>
            <p:nvPr/>
          </p:nvCxnSpPr>
          <p:spPr>
            <a:xfrm>
              <a:off x="5932727" y="5982120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C9525AB1-57D4-0A4F-B3B8-13A1BCF0DA9F}"/>
                </a:ext>
              </a:extLst>
            </p:cNvPr>
            <p:cNvSpPr txBox="1"/>
            <p:nvPr/>
          </p:nvSpPr>
          <p:spPr>
            <a:xfrm>
              <a:off x="6923297" y="565516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</p:grp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BC6E5ADF-3891-BF47-8686-3ADE598537B9}"/>
              </a:ext>
            </a:extLst>
          </p:cNvPr>
          <p:cNvCxnSpPr>
            <a:cxnSpLocks/>
          </p:cNvCxnSpPr>
          <p:nvPr/>
        </p:nvCxnSpPr>
        <p:spPr>
          <a:xfrm flipH="1">
            <a:off x="7686358" y="4064000"/>
            <a:ext cx="322158" cy="443019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F1BC856B-98C8-9E4B-8184-DA6C3CC9BD07}"/>
              </a:ext>
            </a:extLst>
          </p:cNvPr>
          <p:cNvCxnSpPr>
            <a:cxnSpLocks/>
          </p:cNvCxnSpPr>
          <p:nvPr/>
        </p:nvCxnSpPr>
        <p:spPr>
          <a:xfrm>
            <a:off x="9677064" y="4022984"/>
            <a:ext cx="509638" cy="656290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722CD7DE-0B6C-9B45-B60C-F72404182977}"/>
                  </a:ext>
                </a:extLst>
              </p:cNvPr>
              <p:cNvSpPr txBox="1"/>
              <p:nvPr/>
            </p:nvSpPr>
            <p:spPr>
              <a:xfrm>
                <a:off x="727418" y="3146469"/>
                <a:ext cx="33217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−∆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722CD7DE-0B6C-9B45-B60C-F72404182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18" y="3146469"/>
                <a:ext cx="3321743" cy="430887"/>
              </a:xfrm>
              <a:prstGeom prst="rect">
                <a:avLst/>
              </a:prstGeom>
              <a:blipFill>
                <a:blip r:embed="rId2"/>
                <a:stretch>
                  <a:fillRect l="-1141" r="-2281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253EC0B-D46B-8647-9552-7EC77B8DE836}"/>
                  </a:ext>
                </a:extLst>
              </p:cNvPr>
              <p:cNvSpPr txBox="1"/>
              <p:nvPr/>
            </p:nvSpPr>
            <p:spPr>
              <a:xfrm>
                <a:off x="1368224" y="3845633"/>
                <a:ext cx="4298549" cy="1232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ja-JP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253EC0B-D46B-8647-9552-7EC77B8DE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224" y="3845633"/>
                <a:ext cx="4298549" cy="1232389"/>
              </a:xfrm>
              <a:prstGeom prst="rect">
                <a:avLst/>
              </a:prstGeom>
              <a:blipFill>
                <a:blip r:embed="rId3"/>
                <a:stretch>
                  <a:fillRect l="-16568" t="-113265" r="-2071" b="-1663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E06F7022-4087-464B-967F-EA1D2912A784}"/>
                  </a:ext>
                </a:extLst>
              </p:cNvPr>
              <p:cNvSpPr txBox="1"/>
              <p:nvPr/>
            </p:nvSpPr>
            <p:spPr>
              <a:xfrm>
                <a:off x="1302568" y="5621259"/>
                <a:ext cx="30137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dirty="0"/>
                  <a:t>: time interval used for calculating the divergence</a:t>
                </a:r>
              </a:p>
            </p:txBody>
          </p:sp>
        </mc:Choice>
        <mc:Fallback xmlns="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E06F7022-4087-464B-967F-EA1D2912A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68" y="5621259"/>
                <a:ext cx="3013773" cy="646331"/>
              </a:xfrm>
              <a:prstGeom prst="rect">
                <a:avLst/>
              </a:prstGeom>
              <a:blipFill>
                <a:blip r:embed="rId4"/>
                <a:stretch>
                  <a:fillRect l="-1681" t="-3846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曲線コネクタ 84">
            <a:extLst>
              <a:ext uri="{FF2B5EF4-FFF2-40B4-BE49-F238E27FC236}">
                <a16:creationId xmlns:a16="http://schemas.microsoft.com/office/drawing/2014/main" id="{DEE47668-DF5F-6B4E-B06E-C5FDD6B179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98948" y="5488842"/>
            <a:ext cx="5050" cy="1323719"/>
          </a:xfrm>
          <a:prstGeom prst="curvedConnector3">
            <a:avLst>
              <a:gd name="adj1" fmla="val -4526733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D6F5ECF-A204-9845-A349-1D3F7474BC93}"/>
              </a:ext>
            </a:extLst>
          </p:cNvPr>
          <p:cNvSpPr txBox="1"/>
          <p:nvPr/>
        </p:nvSpPr>
        <p:spPr>
          <a:xfrm>
            <a:off x="8913093" y="6209121"/>
            <a:ext cx="5052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i="1" dirty="0" err="1">
                <a:latin typeface="Times" pitchFamily="2" charset="0"/>
              </a:rPr>
              <a:t>D</a:t>
            </a:r>
            <a:r>
              <a:rPr kumimoji="1" lang="en-US" altLang="ja-JP" i="1" baseline="-25000" dirty="0" err="1">
                <a:latin typeface="Times" pitchFamily="2" charset="0"/>
              </a:rPr>
              <a:t>t</a:t>
            </a:r>
            <a:r>
              <a:rPr kumimoji="1" lang="en-US" altLang="ja-JP" i="1" baseline="30000" dirty="0" err="1">
                <a:latin typeface="Times" pitchFamily="2" charset="0"/>
              </a:rPr>
              <a:t>m</a:t>
            </a:r>
            <a:endParaRPr kumimoji="1" lang="ja-JP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610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Relative divergence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kumimoji="1" lang="en-US" altLang="ja-JP" b="1" dirty="0"/>
              <a:t> between PDFs</a:t>
            </a:r>
          </a:p>
          <a:p>
            <a:pPr lvl="1"/>
            <a:r>
              <a:rPr lang="en-US" altLang="ja-JP" dirty="0" err="1"/>
              <a:t>Kullback-Leibler</a:t>
            </a:r>
            <a:r>
              <a:rPr lang="en-US" altLang="ja-JP" dirty="0"/>
              <a:t> (KL) divergence</a:t>
            </a:r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AE95166-0944-A14E-B48B-2B72CBA68A50}"/>
              </a:ext>
            </a:extLst>
          </p:cNvPr>
          <p:cNvGrpSpPr/>
          <p:nvPr/>
        </p:nvGrpSpPr>
        <p:grpSpPr>
          <a:xfrm>
            <a:off x="912830" y="4131027"/>
            <a:ext cx="6563507" cy="2307691"/>
            <a:chOff x="2199027" y="3979744"/>
            <a:chExt cx="6563507" cy="2307691"/>
          </a:xfrm>
        </p:grpSpPr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69C60780-8EF5-7441-98B6-98F1353823F2}"/>
                </a:ext>
              </a:extLst>
            </p:cNvPr>
            <p:cNvCxnSpPr>
              <a:cxnSpLocks/>
            </p:cNvCxnSpPr>
            <p:nvPr/>
          </p:nvCxnSpPr>
          <p:spPr>
            <a:xfrm>
              <a:off x="2596922" y="5731432"/>
              <a:ext cx="533877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9FE03A6B-FC9B-034E-8C85-8F0B64FE0128}"/>
                </a:ext>
              </a:extLst>
            </p:cNvPr>
            <p:cNvSpPr/>
            <p:nvPr/>
          </p:nvSpPr>
          <p:spPr>
            <a:xfrm>
              <a:off x="3412534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D9CA87B3-2A81-DB4F-93FA-E6C96D7930E4}"/>
                </a:ext>
              </a:extLst>
            </p:cNvPr>
            <p:cNvSpPr/>
            <p:nvPr/>
          </p:nvSpPr>
          <p:spPr>
            <a:xfrm>
              <a:off x="5040308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7E693D6A-3064-8344-AA8C-99FDEBAA688C}"/>
                </a:ext>
              </a:extLst>
            </p:cNvPr>
            <p:cNvSpPr/>
            <p:nvPr/>
          </p:nvSpPr>
          <p:spPr>
            <a:xfrm>
              <a:off x="6168457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A284BF1F-8EEA-2A42-85BF-CA8F9419BBC9}"/>
                </a:ext>
              </a:extLst>
            </p:cNvPr>
            <p:cNvGrpSpPr/>
            <p:nvPr/>
          </p:nvGrpSpPr>
          <p:grpSpPr>
            <a:xfrm>
              <a:off x="4146014" y="5597405"/>
              <a:ext cx="304800" cy="279698"/>
              <a:chOff x="3653563" y="3535679"/>
              <a:chExt cx="304800" cy="279698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5AA9F24A-2A2C-0B40-BE7D-D402AF49D637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1B81BDB5-ADEF-4242-9DAB-9B08D6CADAD1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D7428A75-CBE6-DF4D-BA32-B2B20437C6DE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BCCD678B-27B6-D54F-A7A1-D0CC6DD178C2}"/>
                </a:ext>
              </a:extLst>
            </p:cNvPr>
            <p:cNvSpPr txBox="1"/>
            <p:nvPr/>
          </p:nvSpPr>
          <p:spPr>
            <a:xfrm>
              <a:off x="7979178" y="5496782"/>
              <a:ext cx="783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Time</a:t>
              </a:r>
              <a:endParaRPr kumimoji="1" lang="ja-JP" altLang="en-US" sz="2400" i="1">
                <a:latin typeface="Times" pitchFamily="2" charset="0"/>
              </a:endParaRPr>
            </a:p>
          </p:txBody>
        </p:sp>
        <p:sp>
          <p:nvSpPr>
            <p:cNvPr id="82" name="円/楕円 81">
              <a:extLst>
                <a:ext uri="{FF2B5EF4-FFF2-40B4-BE49-F238E27FC236}">
                  <a16:creationId xmlns:a16="http://schemas.microsoft.com/office/drawing/2014/main" id="{623D96A2-9430-1F45-94A9-2E78E01BDA74}"/>
                </a:ext>
              </a:extLst>
            </p:cNvPr>
            <p:cNvSpPr/>
            <p:nvPr/>
          </p:nvSpPr>
          <p:spPr>
            <a:xfrm>
              <a:off x="3412534" y="5197560"/>
              <a:ext cx="193640" cy="1936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4"/>
                </a:solidFill>
              </a:endParaRPr>
            </a:p>
          </p:txBody>
        </p: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574F15C5-6D29-844B-BECA-335D871C3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3056" y="4324876"/>
              <a:ext cx="0" cy="142986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FDF4E7F3-E4E0-B44B-8D39-7AB835DFCBC2}"/>
                </a:ext>
              </a:extLst>
            </p:cNvPr>
            <p:cNvSpPr txBox="1"/>
            <p:nvPr/>
          </p:nvSpPr>
          <p:spPr>
            <a:xfrm>
              <a:off x="2199027" y="3979744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i="1" dirty="0">
                  <a:latin typeface="Times" pitchFamily="2" charset="0"/>
                </a:rPr>
                <a:t>D</a:t>
              </a:r>
              <a:endParaRPr kumimoji="1" lang="ja-JP" altLang="en-US" sz="2400" i="1">
                <a:latin typeface="Times" pitchFamily="2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3EBA2F5B-1705-4948-A16D-3E2A3750C30B}"/>
                </a:ext>
              </a:extLst>
            </p:cNvPr>
            <p:cNvSpPr txBox="1"/>
            <p:nvPr/>
          </p:nvSpPr>
          <p:spPr>
            <a:xfrm>
              <a:off x="4824795" y="5918103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 </a:t>
              </a:r>
              <a:r>
                <a:rPr lang="en-US" altLang="ja-JP" dirty="0">
                  <a:latin typeface="Times" pitchFamily="2" charset="0"/>
                </a:rPr>
                <a:t>- </a:t>
              </a:r>
              <a:r>
                <a:rPr lang="en-US" altLang="ja-JP" i="1" dirty="0">
                  <a:latin typeface="Times" pitchFamily="2" charset="0"/>
                </a:rPr>
                <a:t>ΔT</a:t>
              </a:r>
              <a:endParaRPr kumimoji="1" lang="ja-JP" altLang="en-US" i="1">
                <a:latin typeface="Times" pitchFamily="2" charset="0"/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0CC36060-5727-F84C-9FC5-DA67B9661705}"/>
                </a:ext>
              </a:extLst>
            </p:cNvPr>
            <p:cNvGrpSpPr/>
            <p:nvPr/>
          </p:nvGrpSpPr>
          <p:grpSpPr>
            <a:xfrm>
              <a:off x="6874924" y="5604129"/>
              <a:ext cx="304800" cy="279698"/>
              <a:chOff x="3653563" y="3535679"/>
              <a:chExt cx="304800" cy="279698"/>
            </a:xfrm>
          </p:grpSpPr>
          <p:cxnSp>
            <p:nvCxnSpPr>
              <p:cNvPr id="104" name="直線コネクタ 103">
                <a:extLst>
                  <a:ext uri="{FF2B5EF4-FFF2-40B4-BE49-F238E27FC236}">
                    <a16:creationId xmlns:a16="http://schemas.microsoft.com/office/drawing/2014/main" id="{0F28E977-CE2C-E943-A080-8198BCC9DB4C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2DDBCDB5-3791-B34E-9EB3-58D23F731913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コネクタ 105">
                <a:extLst>
                  <a:ext uri="{FF2B5EF4-FFF2-40B4-BE49-F238E27FC236}">
                    <a16:creationId xmlns:a16="http://schemas.microsoft.com/office/drawing/2014/main" id="{301DFD02-C838-B741-9FC8-D16A083A6311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0ED9B681-EC39-B84A-8E3C-F050F2182D42}"/>
                </a:ext>
              </a:extLst>
            </p:cNvPr>
            <p:cNvGrpSpPr/>
            <p:nvPr/>
          </p:nvGrpSpPr>
          <p:grpSpPr>
            <a:xfrm>
              <a:off x="2980590" y="5595158"/>
              <a:ext cx="304800" cy="279698"/>
              <a:chOff x="3653563" y="3535679"/>
              <a:chExt cx="304800" cy="279698"/>
            </a:xfrm>
          </p:grpSpPr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CD55CE7E-0E2A-C64B-ACAB-2449714D365D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45B597B9-3D02-E04A-9B41-D1C34250CA5A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948A185A-BB14-484B-BA18-6520CB8A77CF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E4E766C9-A7DC-434C-A652-4CC1D5A97752}"/>
                </a:ext>
              </a:extLst>
            </p:cNvPr>
            <p:cNvSpPr/>
            <p:nvPr/>
          </p:nvSpPr>
          <p:spPr>
            <a:xfrm>
              <a:off x="4862754" y="4705252"/>
              <a:ext cx="2025618" cy="843911"/>
            </a:xfrm>
            <a:custGeom>
              <a:avLst/>
              <a:gdLst>
                <a:gd name="connsiteX0" fmla="*/ 0 w 1828800"/>
                <a:gd name="connsiteY0" fmla="*/ 0 h 139850"/>
                <a:gd name="connsiteX1" fmla="*/ 365760 w 1828800"/>
                <a:gd name="connsiteY1" fmla="*/ 139850 h 139850"/>
                <a:gd name="connsiteX2" fmla="*/ 1290917 w 1828800"/>
                <a:gd name="connsiteY2" fmla="*/ 10758 h 139850"/>
                <a:gd name="connsiteX3" fmla="*/ 1828800 w 1828800"/>
                <a:gd name="connsiteY3" fmla="*/ 139850 h 139850"/>
                <a:gd name="connsiteX0" fmla="*/ 0 w 1463040"/>
                <a:gd name="connsiteY0" fmla="*/ 129092 h 129092"/>
                <a:gd name="connsiteX1" fmla="*/ 925157 w 1463040"/>
                <a:gd name="connsiteY1" fmla="*/ 0 h 129092"/>
                <a:gd name="connsiteX2" fmla="*/ 1463040 w 1463040"/>
                <a:gd name="connsiteY2" fmla="*/ 129092 h 129092"/>
                <a:gd name="connsiteX0" fmla="*/ 0 w 1463040"/>
                <a:gd name="connsiteY0" fmla="*/ 118184 h 118184"/>
                <a:gd name="connsiteX1" fmla="*/ 676439 w 1463040"/>
                <a:gd name="connsiteY1" fmla="*/ 0 h 118184"/>
                <a:gd name="connsiteX2" fmla="*/ 1463040 w 1463040"/>
                <a:gd name="connsiteY2" fmla="*/ 118184 h 118184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858064 w 1858064"/>
                <a:gd name="connsiteY2" fmla="*/ 172727 h 172727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326520 w 1858064"/>
                <a:gd name="connsiteY2" fmla="*/ 94549 h 172727"/>
                <a:gd name="connsiteX3" fmla="*/ 1858064 w 1858064"/>
                <a:gd name="connsiteY3" fmla="*/ 172727 h 172727"/>
                <a:gd name="connsiteX0" fmla="*/ 0 w 3013872"/>
                <a:gd name="connsiteY0" fmla="*/ 118184 h 499984"/>
                <a:gd name="connsiteX1" fmla="*/ 676439 w 3013872"/>
                <a:gd name="connsiteY1" fmla="*/ 0 h 499984"/>
                <a:gd name="connsiteX2" fmla="*/ 1326520 w 3013872"/>
                <a:gd name="connsiteY2" fmla="*/ 94549 h 499984"/>
                <a:gd name="connsiteX3" fmla="*/ 3013872 w 3013872"/>
                <a:gd name="connsiteY3" fmla="*/ 499984 h 499984"/>
                <a:gd name="connsiteX0" fmla="*/ 0 w 3013872"/>
                <a:gd name="connsiteY0" fmla="*/ 187264 h 569064"/>
                <a:gd name="connsiteX1" fmla="*/ 676439 w 3013872"/>
                <a:gd name="connsiteY1" fmla="*/ 69080 h 569064"/>
                <a:gd name="connsiteX2" fmla="*/ 2379914 w 3013872"/>
                <a:gd name="connsiteY2" fmla="*/ 0 h 569064"/>
                <a:gd name="connsiteX3" fmla="*/ 3013872 w 3013872"/>
                <a:gd name="connsiteY3" fmla="*/ 569064 h 569064"/>
                <a:gd name="connsiteX0" fmla="*/ 0 w 3013872"/>
                <a:gd name="connsiteY0" fmla="*/ 187264 h 614509"/>
                <a:gd name="connsiteX1" fmla="*/ 1086093 w 3013872"/>
                <a:gd name="connsiteY1" fmla="*/ 614509 h 614509"/>
                <a:gd name="connsiteX2" fmla="*/ 2379914 w 3013872"/>
                <a:gd name="connsiteY2" fmla="*/ 0 h 614509"/>
                <a:gd name="connsiteX3" fmla="*/ 3013872 w 3013872"/>
                <a:gd name="connsiteY3" fmla="*/ 569064 h 614509"/>
                <a:gd name="connsiteX0" fmla="*/ 0 w 2311609"/>
                <a:gd name="connsiteY0" fmla="*/ 689060 h 689060"/>
                <a:gd name="connsiteX1" fmla="*/ 383830 w 2311609"/>
                <a:gd name="connsiteY1" fmla="*/ 614509 h 689060"/>
                <a:gd name="connsiteX2" fmla="*/ 1677651 w 2311609"/>
                <a:gd name="connsiteY2" fmla="*/ 0 h 689060"/>
                <a:gd name="connsiteX3" fmla="*/ 2311609 w 2311609"/>
                <a:gd name="connsiteY3" fmla="*/ 569064 h 689060"/>
                <a:gd name="connsiteX0" fmla="*/ 0 w 2443284"/>
                <a:gd name="connsiteY0" fmla="*/ 689060 h 689060"/>
                <a:gd name="connsiteX1" fmla="*/ 383830 w 2443284"/>
                <a:gd name="connsiteY1" fmla="*/ 614509 h 689060"/>
                <a:gd name="connsiteX2" fmla="*/ 1677651 w 2443284"/>
                <a:gd name="connsiteY2" fmla="*/ 0 h 689060"/>
                <a:gd name="connsiteX3" fmla="*/ 2443284 w 2443284"/>
                <a:gd name="connsiteY3" fmla="*/ 405434 h 6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3284" h="689060">
                  <a:moveTo>
                    <a:pt x="0" y="689060"/>
                  </a:moveTo>
                  <a:lnTo>
                    <a:pt x="383830" y="614509"/>
                  </a:lnTo>
                  <a:lnTo>
                    <a:pt x="1677651" y="0"/>
                  </a:lnTo>
                  <a:lnTo>
                    <a:pt x="2443284" y="405434"/>
                  </a:lnTo>
                </a:path>
              </a:pathLst>
            </a:cu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353C4603-9461-BC49-B403-621CEB051F44}"/>
                </a:ext>
              </a:extLst>
            </p:cNvPr>
            <p:cNvSpPr/>
            <p:nvPr/>
          </p:nvSpPr>
          <p:spPr>
            <a:xfrm>
              <a:off x="5040308" y="5380001"/>
              <a:ext cx="193640" cy="1936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D70EA56D-875E-0849-992E-1B286B789CAF}"/>
                </a:ext>
              </a:extLst>
            </p:cNvPr>
            <p:cNvSpPr/>
            <p:nvPr/>
          </p:nvSpPr>
          <p:spPr>
            <a:xfrm>
              <a:off x="6168457" y="4638631"/>
              <a:ext cx="193640" cy="1936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A0D50FC1-2727-5640-B39F-5BE34DD5CF24}"/>
                </a:ext>
              </a:extLst>
            </p:cNvPr>
            <p:cNvSpPr/>
            <p:nvPr/>
          </p:nvSpPr>
          <p:spPr>
            <a:xfrm>
              <a:off x="3285390" y="5298420"/>
              <a:ext cx="824330" cy="170337"/>
            </a:xfrm>
            <a:custGeom>
              <a:avLst/>
              <a:gdLst>
                <a:gd name="connsiteX0" fmla="*/ 0 w 1828800"/>
                <a:gd name="connsiteY0" fmla="*/ 0 h 139850"/>
                <a:gd name="connsiteX1" fmla="*/ 365760 w 1828800"/>
                <a:gd name="connsiteY1" fmla="*/ 139850 h 139850"/>
                <a:gd name="connsiteX2" fmla="*/ 1290917 w 1828800"/>
                <a:gd name="connsiteY2" fmla="*/ 10758 h 139850"/>
                <a:gd name="connsiteX3" fmla="*/ 1828800 w 1828800"/>
                <a:gd name="connsiteY3" fmla="*/ 139850 h 139850"/>
                <a:gd name="connsiteX0" fmla="*/ 0 w 1463040"/>
                <a:gd name="connsiteY0" fmla="*/ 129092 h 129092"/>
                <a:gd name="connsiteX1" fmla="*/ 925157 w 1463040"/>
                <a:gd name="connsiteY1" fmla="*/ 0 h 129092"/>
                <a:gd name="connsiteX2" fmla="*/ 1463040 w 1463040"/>
                <a:gd name="connsiteY2" fmla="*/ 129092 h 129092"/>
                <a:gd name="connsiteX0" fmla="*/ 0 w 1463040"/>
                <a:gd name="connsiteY0" fmla="*/ 118184 h 118184"/>
                <a:gd name="connsiteX1" fmla="*/ 676439 w 1463040"/>
                <a:gd name="connsiteY1" fmla="*/ 0 h 118184"/>
                <a:gd name="connsiteX2" fmla="*/ 1463040 w 1463040"/>
                <a:gd name="connsiteY2" fmla="*/ 118184 h 118184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858064 w 1858064"/>
                <a:gd name="connsiteY2" fmla="*/ 172727 h 172727"/>
                <a:gd name="connsiteX0" fmla="*/ 0 w 1638606"/>
                <a:gd name="connsiteY0" fmla="*/ 129092 h 172727"/>
                <a:gd name="connsiteX1" fmla="*/ 456981 w 1638606"/>
                <a:gd name="connsiteY1" fmla="*/ 0 h 172727"/>
                <a:gd name="connsiteX2" fmla="*/ 1638606 w 1638606"/>
                <a:gd name="connsiteY2" fmla="*/ 172727 h 17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06" h="172727">
                  <a:moveTo>
                    <a:pt x="0" y="129092"/>
                  </a:moveTo>
                  <a:lnTo>
                    <a:pt x="456981" y="0"/>
                  </a:lnTo>
                  <a:lnTo>
                    <a:pt x="1638606" y="172727"/>
                  </a:lnTo>
                </a:path>
              </a:pathLst>
            </a:cu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C388DBBF-647C-3D4C-B622-6DDE215D71B8}"/>
                </a:ext>
              </a:extLst>
            </p:cNvPr>
            <p:cNvSpPr txBox="1"/>
            <p:nvPr/>
          </p:nvSpPr>
          <p:spPr>
            <a:xfrm>
              <a:off x="6113311" y="5915211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</a:t>
              </a:r>
              <a:endParaRPr kumimoji="1" lang="ja-JP" altLang="en-US" i="1">
                <a:latin typeface="Times" pitchFamily="2" charset="0"/>
              </a:endParaRPr>
            </a:p>
          </p:txBody>
        </p:sp>
      </p:grp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3C876105-75F1-D942-815F-52C4DCEC8E21}"/>
              </a:ext>
            </a:extLst>
          </p:cNvPr>
          <p:cNvSpPr txBox="1"/>
          <p:nvPr/>
        </p:nvSpPr>
        <p:spPr>
          <a:xfrm>
            <a:off x="3855720" y="3134214"/>
            <a:ext cx="5368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dirty="0">
                <a:latin typeface="Times" pitchFamily="2" charset="0"/>
              </a:rPr>
              <a:t> = max(</a:t>
            </a:r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baseline="30000" dirty="0">
                <a:latin typeface="Times" pitchFamily="2" charset="0"/>
              </a:rPr>
              <a:t>1</a:t>
            </a:r>
            <a:r>
              <a:rPr lang="en-US" altLang="ja-JP" sz="2800" dirty="0">
                <a:latin typeface="Times" pitchFamily="2" charset="0"/>
              </a:rPr>
              <a:t>, </a:t>
            </a:r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baseline="30000" dirty="0">
                <a:latin typeface="Times" pitchFamily="2" charset="0"/>
              </a:rPr>
              <a:t>2</a:t>
            </a:r>
            <a:r>
              <a:rPr lang="en-US" altLang="ja-JP" sz="2800" dirty="0">
                <a:latin typeface="Times" pitchFamily="2" charset="0"/>
              </a:rPr>
              <a:t>, … , </a:t>
            </a:r>
            <a:r>
              <a:rPr lang="en-US" altLang="ja-JP" sz="2800" i="1" dirty="0" err="1">
                <a:latin typeface="Times" pitchFamily="2" charset="0"/>
              </a:rPr>
              <a:t>D</a:t>
            </a:r>
            <a:r>
              <a:rPr lang="en-US" altLang="ja-JP" sz="2800" i="1" baseline="-25000" dirty="0" err="1">
                <a:latin typeface="Times" pitchFamily="2" charset="0"/>
              </a:rPr>
              <a:t>t</a:t>
            </a:r>
            <a:r>
              <a:rPr lang="en-US" altLang="ja-JP" sz="2800" i="1" baseline="30000" dirty="0" err="1">
                <a:latin typeface="Times" pitchFamily="2" charset="0"/>
              </a:rPr>
              <a:t>m</a:t>
            </a:r>
            <a:r>
              <a:rPr lang="en-US" altLang="ja-JP" sz="2800" dirty="0">
                <a:latin typeface="Times" pitchFamily="2" charset="0"/>
              </a:rPr>
              <a:t>, …, </a:t>
            </a:r>
            <a:r>
              <a:rPr lang="en-US" altLang="ja-JP" sz="2800" i="1" dirty="0" err="1">
                <a:latin typeface="Times" pitchFamily="2" charset="0"/>
              </a:rPr>
              <a:t>D</a:t>
            </a:r>
            <a:r>
              <a:rPr lang="en-US" altLang="ja-JP" sz="2800" i="1" baseline="-25000" dirty="0" err="1">
                <a:latin typeface="Times" pitchFamily="2" charset="0"/>
              </a:rPr>
              <a:t>t</a:t>
            </a:r>
            <a:r>
              <a:rPr lang="en-US" altLang="ja-JP" sz="2800" i="1" baseline="30000" dirty="0" err="1">
                <a:latin typeface="Times" pitchFamily="2" charset="0"/>
              </a:rPr>
              <a:t>M</a:t>
            </a:r>
            <a:r>
              <a:rPr lang="en-US" altLang="ja-JP" sz="2800" dirty="0">
                <a:latin typeface="Times" pitchFamily="2" charset="0"/>
              </a:rPr>
              <a:t>)</a:t>
            </a:r>
            <a:endParaRPr kumimoji="1" lang="ja-JP" altLang="en-US" sz="2800">
              <a:latin typeface="Times" pitchFamily="2" charset="0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11A3D0F4-0139-8F49-9591-EB94B5F352A5}"/>
              </a:ext>
            </a:extLst>
          </p:cNvPr>
          <p:cNvGrpSpPr/>
          <p:nvPr/>
        </p:nvGrpSpPr>
        <p:grpSpPr>
          <a:xfrm>
            <a:off x="8255254" y="4425874"/>
            <a:ext cx="3296797" cy="1824228"/>
            <a:chOff x="4115308" y="4612113"/>
            <a:chExt cx="3296797" cy="1824228"/>
          </a:xfrm>
        </p:grpSpPr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BB2868CE-2E71-0D40-B92F-CE2CED3285A0}"/>
                </a:ext>
              </a:extLst>
            </p:cNvPr>
            <p:cNvSpPr/>
            <p:nvPr/>
          </p:nvSpPr>
          <p:spPr>
            <a:xfrm>
              <a:off x="4115308" y="4612113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1F8ED3F4-71A8-5A4E-BB9F-7E478EE66DFD}"/>
                </a:ext>
              </a:extLst>
            </p:cNvPr>
            <p:cNvSpPr/>
            <p:nvPr/>
          </p:nvSpPr>
          <p:spPr>
            <a:xfrm>
              <a:off x="6062172" y="5165183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4549ACC5-AD32-A94E-AF3A-00F565E2FD33}"/>
                </a:ext>
              </a:extLst>
            </p:cNvPr>
            <p:cNvSpPr/>
            <p:nvPr/>
          </p:nvSpPr>
          <p:spPr>
            <a:xfrm>
              <a:off x="4397886" y="5483933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3707EDCB-CDFB-BE4D-9864-8C8D6EE8457C}"/>
                </a:ext>
              </a:extLst>
            </p:cNvPr>
            <p:cNvSpPr/>
            <p:nvPr/>
          </p:nvSpPr>
          <p:spPr>
            <a:xfrm>
              <a:off x="4889783" y="5461954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6F83517-61AB-DF4F-B076-8FD91D5EE1B8}"/>
                </a:ext>
              </a:extLst>
            </p:cNvPr>
            <p:cNvSpPr/>
            <p:nvPr/>
          </p:nvSpPr>
          <p:spPr>
            <a:xfrm>
              <a:off x="6053731" y="4705209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E3DC8EB8-1E66-0141-9A85-00036F425FBA}"/>
                </a:ext>
              </a:extLst>
            </p:cNvPr>
            <p:cNvSpPr/>
            <p:nvPr/>
          </p:nvSpPr>
          <p:spPr>
            <a:xfrm>
              <a:off x="5466828" y="5597429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85EE8B50-609C-014D-91E6-129DF57FE2F1}"/>
                </a:ext>
              </a:extLst>
            </p:cNvPr>
            <p:cNvSpPr txBox="1"/>
            <p:nvPr/>
          </p:nvSpPr>
          <p:spPr>
            <a:xfrm>
              <a:off x="5627736" y="553033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759C6396-3F80-6B41-8401-823CF4AD41FA}"/>
                </a:ext>
              </a:extLst>
            </p:cNvPr>
            <p:cNvSpPr/>
            <p:nvPr/>
          </p:nvSpPr>
          <p:spPr>
            <a:xfrm>
              <a:off x="6466347" y="4673622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DA3C0F16-6D40-6242-8224-4B655D74FA57}"/>
                </a:ext>
              </a:extLst>
            </p:cNvPr>
            <p:cNvSpPr/>
            <p:nvPr/>
          </p:nvSpPr>
          <p:spPr>
            <a:xfrm>
              <a:off x="6056396" y="5158733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085E6A57-3625-D348-AA17-7DF4AF1CD947}"/>
                </a:ext>
              </a:extLst>
            </p:cNvPr>
            <p:cNvSpPr/>
            <p:nvPr/>
          </p:nvSpPr>
          <p:spPr>
            <a:xfrm>
              <a:off x="6194790" y="5712798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98C19F8E-1834-0146-A2F8-99FF9BBA742D}"/>
                </a:ext>
              </a:extLst>
            </p:cNvPr>
            <p:cNvSpPr txBox="1"/>
            <p:nvPr/>
          </p:nvSpPr>
          <p:spPr>
            <a:xfrm>
              <a:off x="6715634" y="521872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88C34F04-DC2C-FC4B-87E1-08E36118B0DC}"/>
                </a:ext>
              </a:extLst>
            </p:cNvPr>
            <p:cNvSpPr txBox="1"/>
            <p:nvPr/>
          </p:nvSpPr>
          <p:spPr>
            <a:xfrm>
              <a:off x="4231302" y="5657306"/>
              <a:ext cx="43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38" name="テキスト ボックス 137">
              <a:extLst>
                <a:ext uri="{FF2B5EF4-FFF2-40B4-BE49-F238E27FC236}">
                  <a16:creationId xmlns:a16="http://schemas.microsoft.com/office/drawing/2014/main" id="{98AD15CF-8F93-A444-887C-B0FFB75B759A}"/>
                </a:ext>
              </a:extLst>
            </p:cNvPr>
            <p:cNvSpPr txBox="1"/>
            <p:nvPr/>
          </p:nvSpPr>
          <p:spPr>
            <a:xfrm>
              <a:off x="4669005" y="5583713"/>
              <a:ext cx="43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32EA43F4-CB44-C545-AB5D-5E62C24E9657}"/>
                </a:ext>
              </a:extLst>
            </p:cNvPr>
            <p:cNvSpPr txBox="1"/>
            <p:nvPr/>
          </p:nvSpPr>
          <p:spPr>
            <a:xfrm>
              <a:off x="6176018" y="5384878"/>
              <a:ext cx="476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F6C4BF2A-AD96-DA4E-976E-C064C11AD564}"/>
                </a:ext>
              </a:extLst>
            </p:cNvPr>
            <p:cNvSpPr txBox="1"/>
            <p:nvPr/>
          </p:nvSpPr>
          <p:spPr>
            <a:xfrm>
              <a:off x="6042449" y="4862464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1E862734-D9E3-664A-8557-641291981AEA}"/>
                </a:ext>
              </a:extLst>
            </p:cNvPr>
            <p:cNvSpPr txBox="1"/>
            <p:nvPr/>
          </p:nvSpPr>
          <p:spPr>
            <a:xfrm>
              <a:off x="6176018" y="5942882"/>
              <a:ext cx="622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cxnSp>
        <p:nvCxnSpPr>
          <p:cNvPr id="31" name="曲線コネクタ 30">
            <a:extLst>
              <a:ext uri="{FF2B5EF4-FFF2-40B4-BE49-F238E27FC236}">
                <a16:creationId xmlns:a16="http://schemas.microsoft.com/office/drawing/2014/main" id="{F8599826-6186-9549-904D-709B08908B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05266" y="3875357"/>
            <a:ext cx="906576" cy="785910"/>
          </a:xfrm>
          <a:prstGeom prst="curvedConnector3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曲線コネクタ 141">
            <a:extLst>
              <a:ext uri="{FF2B5EF4-FFF2-40B4-BE49-F238E27FC236}">
                <a16:creationId xmlns:a16="http://schemas.microsoft.com/office/drawing/2014/main" id="{514FE81B-F569-484C-9F69-55A93C5633F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50257" y="3853641"/>
            <a:ext cx="1173864" cy="1063186"/>
          </a:xfrm>
          <a:prstGeom prst="curvedConnector3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40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3973A1-6133-5141-BDB5-57CB1669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Adaptive time sampling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307BC2-836E-7E40-8BFC-A6780FD64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Variation patterns</a:t>
            </a:r>
            <a:endParaRPr kumimoji="1" lang="ja-JP" altLang="en-US" b="1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71D30CB-FB93-DB4E-AFFB-7A1E3B3204F8}"/>
              </a:ext>
            </a:extLst>
          </p:cNvPr>
          <p:cNvSpPr/>
          <p:nvPr/>
        </p:nvSpPr>
        <p:spPr>
          <a:xfrm>
            <a:off x="3037786" y="2880354"/>
            <a:ext cx="1256082" cy="1797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9B9352E-C997-6144-8B0A-AF97689648F3}"/>
              </a:ext>
            </a:extLst>
          </p:cNvPr>
          <p:cNvSpPr/>
          <p:nvPr/>
        </p:nvSpPr>
        <p:spPr>
          <a:xfrm>
            <a:off x="4276828" y="2880354"/>
            <a:ext cx="2438272" cy="17974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241A672-768C-164E-BEB1-1E33365B1ECC}"/>
              </a:ext>
            </a:extLst>
          </p:cNvPr>
          <p:cNvSpPr/>
          <p:nvPr/>
        </p:nvSpPr>
        <p:spPr>
          <a:xfrm>
            <a:off x="6715100" y="2880354"/>
            <a:ext cx="1238132" cy="1797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A2A4DB-FA07-BA45-94F1-813305A049AC}"/>
              </a:ext>
            </a:extLst>
          </p:cNvPr>
          <p:cNvSpPr/>
          <p:nvPr/>
        </p:nvSpPr>
        <p:spPr>
          <a:xfrm>
            <a:off x="7948571" y="2880354"/>
            <a:ext cx="1681994" cy="1797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9FB9ED2-0949-DC43-86C3-34E7DCA70E74}"/>
              </a:ext>
            </a:extLst>
          </p:cNvPr>
          <p:cNvCxnSpPr>
            <a:cxnSpLocks/>
          </p:cNvCxnSpPr>
          <p:nvPr/>
        </p:nvCxnSpPr>
        <p:spPr>
          <a:xfrm>
            <a:off x="3013662" y="4654472"/>
            <a:ext cx="757742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円/楕円 8">
            <a:extLst>
              <a:ext uri="{FF2B5EF4-FFF2-40B4-BE49-F238E27FC236}">
                <a16:creationId xmlns:a16="http://schemas.microsoft.com/office/drawing/2014/main" id="{1E3998D0-A411-9549-B36E-46A1F7E3CC1E}"/>
              </a:ext>
            </a:extLst>
          </p:cNvPr>
          <p:cNvSpPr/>
          <p:nvPr/>
        </p:nvSpPr>
        <p:spPr>
          <a:xfrm>
            <a:off x="2950781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C92BED89-581C-8E49-A8C8-CC32BD9266AD}"/>
              </a:ext>
            </a:extLst>
          </p:cNvPr>
          <p:cNvSpPr/>
          <p:nvPr/>
        </p:nvSpPr>
        <p:spPr>
          <a:xfrm>
            <a:off x="4178389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3553771D-89B8-3943-BE1E-298D9F1482D1}"/>
              </a:ext>
            </a:extLst>
          </p:cNvPr>
          <p:cNvSpPr/>
          <p:nvPr/>
        </p:nvSpPr>
        <p:spPr>
          <a:xfrm>
            <a:off x="5398993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8482D33-CCDF-6246-B780-2EE8E86A5FC1}"/>
              </a:ext>
            </a:extLst>
          </p:cNvPr>
          <p:cNvCxnSpPr>
            <a:cxnSpLocks/>
          </p:cNvCxnSpPr>
          <p:nvPr/>
        </p:nvCxnSpPr>
        <p:spPr>
          <a:xfrm flipV="1">
            <a:off x="3029796" y="2696584"/>
            <a:ext cx="0" cy="198119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52DC4D-C726-414E-86F7-3080B03D307A}"/>
              </a:ext>
            </a:extLst>
          </p:cNvPr>
          <p:cNvSpPr txBox="1"/>
          <p:nvPr/>
        </p:nvSpPr>
        <p:spPr>
          <a:xfrm>
            <a:off x="2513360" y="241868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i="1" dirty="0">
                <a:latin typeface="Times" pitchFamily="2" charset="0"/>
              </a:rPr>
              <a:t>D</a:t>
            </a:r>
            <a:endParaRPr kumimoji="1" lang="ja-JP" altLang="en-US" sz="2400" i="1">
              <a:latin typeface="Times" pitchFamily="2" charset="0"/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4B8F996-3FDA-C74E-8817-FF80626C8D09}"/>
              </a:ext>
            </a:extLst>
          </p:cNvPr>
          <p:cNvGrpSpPr/>
          <p:nvPr/>
        </p:nvGrpSpPr>
        <p:grpSpPr>
          <a:xfrm>
            <a:off x="9664629" y="4622169"/>
            <a:ext cx="304800" cy="279698"/>
            <a:chOff x="3653563" y="3535679"/>
            <a:chExt cx="304800" cy="279698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FFAA2B4F-9FC2-0541-9403-73BA43575B82}"/>
                </a:ext>
              </a:extLst>
            </p:cNvPr>
            <p:cNvCxnSpPr/>
            <p:nvPr/>
          </p:nvCxnSpPr>
          <p:spPr>
            <a:xfrm>
              <a:off x="36535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14DC9E5C-AB95-BC41-B732-999ECFB6A000}"/>
                </a:ext>
              </a:extLst>
            </p:cNvPr>
            <p:cNvCxnSpPr/>
            <p:nvPr/>
          </p:nvCxnSpPr>
          <p:spPr>
            <a:xfrm>
              <a:off x="38059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3C87A9BB-743B-0F4B-B78E-474EB08FCC2A}"/>
                </a:ext>
              </a:extLst>
            </p:cNvPr>
            <p:cNvCxnSpPr/>
            <p:nvPr/>
          </p:nvCxnSpPr>
          <p:spPr>
            <a:xfrm>
              <a:off x="39583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9892D0E1-9B5E-4544-A659-60837BED8796}"/>
              </a:ext>
            </a:extLst>
          </p:cNvPr>
          <p:cNvCxnSpPr>
            <a:cxnSpLocks/>
          </p:cNvCxnSpPr>
          <p:nvPr/>
        </p:nvCxnSpPr>
        <p:spPr>
          <a:xfrm>
            <a:off x="3029796" y="3862437"/>
            <a:ext cx="742144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D74425C-779B-1742-8A61-06A6D7C5C480}"/>
              </a:ext>
            </a:extLst>
          </p:cNvPr>
          <p:cNvSpPr txBox="1"/>
          <p:nvPr/>
        </p:nvSpPr>
        <p:spPr>
          <a:xfrm>
            <a:off x="2130146" y="3599666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D</a:t>
            </a:r>
            <a:r>
              <a:rPr kumimoji="1" lang="en-US" altLang="ja-JP" sz="2400" i="1" baseline="-25000" dirty="0">
                <a:latin typeface="Times" pitchFamily="2" charset="0"/>
              </a:rPr>
              <a:t>THR</a:t>
            </a:r>
            <a:endParaRPr kumimoji="1" lang="ja-JP" altLang="en-US" sz="2400" i="1" baseline="-25000">
              <a:latin typeface="Times" pitchFamily="2" charset="0"/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12C41081-3662-BE48-A8BB-602AF74CFA78}"/>
              </a:ext>
            </a:extLst>
          </p:cNvPr>
          <p:cNvSpPr/>
          <p:nvPr/>
        </p:nvSpPr>
        <p:spPr>
          <a:xfrm>
            <a:off x="6618280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E4A54A93-C6BC-8A43-97F6-0E5CBFF9FBFE}"/>
              </a:ext>
            </a:extLst>
          </p:cNvPr>
          <p:cNvSpPr/>
          <p:nvPr/>
        </p:nvSpPr>
        <p:spPr>
          <a:xfrm>
            <a:off x="7845888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843FAF2B-7319-BA41-A246-E92ACC076106}"/>
              </a:ext>
            </a:extLst>
          </p:cNvPr>
          <p:cNvSpPr/>
          <p:nvPr/>
        </p:nvSpPr>
        <p:spPr>
          <a:xfrm>
            <a:off x="2948805" y="3984538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3F163782-21F1-5D48-BF9E-09217B028916}"/>
              </a:ext>
            </a:extLst>
          </p:cNvPr>
          <p:cNvSpPr/>
          <p:nvPr/>
        </p:nvSpPr>
        <p:spPr>
          <a:xfrm>
            <a:off x="4176413" y="4174543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EC40D985-2E51-8345-8996-F5D20D352341}"/>
              </a:ext>
            </a:extLst>
          </p:cNvPr>
          <p:cNvSpPr/>
          <p:nvPr/>
        </p:nvSpPr>
        <p:spPr>
          <a:xfrm>
            <a:off x="5397017" y="3117643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89A98F2-DF00-574F-957F-8213A65B700A}"/>
              </a:ext>
            </a:extLst>
          </p:cNvPr>
          <p:cNvSpPr/>
          <p:nvPr/>
        </p:nvSpPr>
        <p:spPr>
          <a:xfrm>
            <a:off x="6616304" y="3485774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4F94C59D-D616-754E-B1FD-B3EF8205BF31}"/>
              </a:ext>
            </a:extLst>
          </p:cNvPr>
          <p:cNvSpPr/>
          <p:nvPr/>
        </p:nvSpPr>
        <p:spPr>
          <a:xfrm>
            <a:off x="7843912" y="3984538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A19AF821-9DF2-4548-9782-98B78139A9E8}"/>
              </a:ext>
            </a:extLst>
          </p:cNvPr>
          <p:cNvSpPr/>
          <p:nvPr/>
        </p:nvSpPr>
        <p:spPr>
          <a:xfrm>
            <a:off x="9079359" y="45683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8AFFDF7D-5F73-B74B-AC85-4FBF4B839F02}"/>
              </a:ext>
            </a:extLst>
          </p:cNvPr>
          <p:cNvSpPr/>
          <p:nvPr/>
        </p:nvSpPr>
        <p:spPr>
          <a:xfrm>
            <a:off x="9074383" y="4233407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DCAF2B0B-5D49-1D4B-8B8E-D41CD187F60B}"/>
              </a:ext>
            </a:extLst>
          </p:cNvPr>
          <p:cNvGrpSpPr/>
          <p:nvPr/>
        </p:nvGrpSpPr>
        <p:grpSpPr>
          <a:xfrm>
            <a:off x="3037217" y="5729263"/>
            <a:ext cx="6424610" cy="381428"/>
            <a:chOff x="1095281" y="3570545"/>
            <a:chExt cx="6424610" cy="381428"/>
          </a:xfrm>
        </p:grpSpPr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8157C2BE-4553-8B45-B6DC-083A15B48CD7}"/>
                </a:ext>
              </a:extLst>
            </p:cNvPr>
            <p:cNvCxnSpPr/>
            <p:nvPr/>
          </p:nvCxnSpPr>
          <p:spPr>
            <a:xfrm>
              <a:off x="10952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A64B80CF-6702-3D40-A2D7-C135CD7235B1}"/>
                </a:ext>
              </a:extLst>
            </p:cNvPr>
            <p:cNvCxnSpPr/>
            <p:nvPr/>
          </p:nvCxnSpPr>
          <p:spPr>
            <a:xfrm>
              <a:off x="170682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0143C87E-A8E9-7840-A112-6F367D16F6FD}"/>
                </a:ext>
              </a:extLst>
            </p:cNvPr>
            <p:cNvCxnSpPr/>
            <p:nvPr/>
          </p:nvCxnSpPr>
          <p:spPr>
            <a:xfrm>
              <a:off x="2317656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908CFAC6-164A-0A4D-9FD6-FE7BBA267D9C}"/>
                </a:ext>
              </a:extLst>
            </p:cNvPr>
            <p:cNvCxnSpPr/>
            <p:nvPr/>
          </p:nvCxnSpPr>
          <p:spPr>
            <a:xfrm>
              <a:off x="292919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31CA85E0-C2C3-C042-B0E3-0192A7038383}"/>
                </a:ext>
              </a:extLst>
            </p:cNvPr>
            <p:cNvCxnSpPr/>
            <p:nvPr/>
          </p:nvCxnSpPr>
          <p:spPr>
            <a:xfrm>
              <a:off x="354003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CDECC1BB-D1F6-684F-9685-AC587894E6CF}"/>
                </a:ext>
              </a:extLst>
            </p:cNvPr>
            <p:cNvCxnSpPr/>
            <p:nvPr/>
          </p:nvCxnSpPr>
          <p:spPr>
            <a:xfrm>
              <a:off x="415157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252801E6-0BCE-F64E-9810-882AD932B1ED}"/>
                </a:ext>
              </a:extLst>
            </p:cNvPr>
            <p:cNvCxnSpPr/>
            <p:nvPr/>
          </p:nvCxnSpPr>
          <p:spPr>
            <a:xfrm>
              <a:off x="4762406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B05D38D4-2772-8E4C-9EE1-4A936D08CF1B}"/>
                </a:ext>
              </a:extLst>
            </p:cNvPr>
            <p:cNvCxnSpPr/>
            <p:nvPr/>
          </p:nvCxnSpPr>
          <p:spPr>
            <a:xfrm>
              <a:off x="537394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73AB7AD4-17C3-8F4C-B3CE-F04EE3484A4C}"/>
                </a:ext>
              </a:extLst>
            </p:cNvPr>
            <p:cNvCxnSpPr/>
            <p:nvPr/>
          </p:nvCxnSpPr>
          <p:spPr>
            <a:xfrm>
              <a:off x="59847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609529AD-599A-D243-813D-CADAA5CE0378}"/>
                </a:ext>
              </a:extLst>
            </p:cNvPr>
            <p:cNvCxnSpPr/>
            <p:nvPr/>
          </p:nvCxnSpPr>
          <p:spPr>
            <a:xfrm>
              <a:off x="1249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33ED6AF2-F5B9-084F-A68E-7676D9C9C961}"/>
                </a:ext>
              </a:extLst>
            </p:cNvPr>
            <p:cNvCxnSpPr/>
            <p:nvPr/>
          </p:nvCxnSpPr>
          <p:spPr>
            <a:xfrm>
              <a:off x="14020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2334CF2A-6812-D347-A64F-3ED92FD7769F}"/>
                </a:ext>
              </a:extLst>
            </p:cNvPr>
            <p:cNvCxnSpPr/>
            <p:nvPr/>
          </p:nvCxnSpPr>
          <p:spPr>
            <a:xfrm>
              <a:off x="15544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E72C5519-114F-1E4D-8136-F968E1F50186}"/>
                </a:ext>
              </a:extLst>
            </p:cNvPr>
            <p:cNvCxnSpPr/>
            <p:nvPr/>
          </p:nvCxnSpPr>
          <p:spPr>
            <a:xfrm>
              <a:off x="18592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6B0DA94C-28CF-DB48-BE74-C2913A65F1E2}"/>
                </a:ext>
              </a:extLst>
            </p:cNvPr>
            <p:cNvCxnSpPr/>
            <p:nvPr/>
          </p:nvCxnSpPr>
          <p:spPr>
            <a:xfrm>
              <a:off x="2011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D1D15D30-B6E4-8249-BCEC-BC4542B77738}"/>
                </a:ext>
              </a:extLst>
            </p:cNvPr>
            <p:cNvCxnSpPr/>
            <p:nvPr/>
          </p:nvCxnSpPr>
          <p:spPr>
            <a:xfrm>
              <a:off x="216525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F1B6BDA6-0AD1-D948-8FA2-5A479D3FC3D4}"/>
                </a:ext>
              </a:extLst>
            </p:cNvPr>
            <p:cNvCxnSpPr/>
            <p:nvPr/>
          </p:nvCxnSpPr>
          <p:spPr>
            <a:xfrm>
              <a:off x="2471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682608AB-A77C-7A46-84B7-43B6F4B70109}"/>
                </a:ext>
              </a:extLst>
            </p:cNvPr>
            <p:cNvCxnSpPr/>
            <p:nvPr/>
          </p:nvCxnSpPr>
          <p:spPr>
            <a:xfrm>
              <a:off x="26243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B7AA2EDE-EA8C-E448-997E-10FCF4E7BBC6}"/>
                </a:ext>
              </a:extLst>
            </p:cNvPr>
            <p:cNvCxnSpPr/>
            <p:nvPr/>
          </p:nvCxnSpPr>
          <p:spPr>
            <a:xfrm>
              <a:off x="27767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5E6C6E00-7524-DE49-93F7-4809AD25ABB7}"/>
                </a:ext>
              </a:extLst>
            </p:cNvPr>
            <p:cNvCxnSpPr/>
            <p:nvPr/>
          </p:nvCxnSpPr>
          <p:spPr>
            <a:xfrm>
              <a:off x="30815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1F44D908-274C-7B40-8036-DE174E3177D2}"/>
                </a:ext>
              </a:extLst>
            </p:cNvPr>
            <p:cNvCxnSpPr/>
            <p:nvPr/>
          </p:nvCxnSpPr>
          <p:spPr>
            <a:xfrm>
              <a:off x="3233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1F897A88-02AB-2B4B-91B4-EDAF5401B643}"/>
                </a:ext>
              </a:extLst>
            </p:cNvPr>
            <p:cNvCxnSpPr/>
            <p:nvPr/>
          </p:nvCxnSpPr>
          <p:spPr>
            <a:xfrm>
              <a:off x="338763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F527AD53-874D-2B42-B09D-98BED47640D7}"/>
                </a:ext>
              </a:extLst>
            </p:cNvPr>
            <p:cNvCxnSpPr/>
            <p:nvPr/>
          </p:nvCxnSpPr>
          <p:spPr>
            <a:xfrm>
              <a:off x="3694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2D7B8AF4-17B3-2245-8450-F5C82E0B9362}"/>
                </a:ext>
              </a:extLst>
            </p:cNvPr>
            <p:cNvCxnSpPr/>
            <p:nvPr/>
          </p:nvCxnSpPr>
          <p:spPr>
            <a:xfrm>
              <a:off x="38467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462195F3-5001-9749-8360-62298C2B7041}"/>
                </a:ext>
              </a:extLst>
            </p:cNvPr>
            <p:cNvCxnSpPr/>
            <p:nvPr/>
          </p:nvCxnSpPr>
          <p:spPr>
            <a:xfrm>
              <a:off x="39991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F5D0E4B1-39DC-BF4E-AD85-74904BF14646}"/>
                </a:ext>
              </a:extLst>
            </p:cNvPr>
            <p:cNvCxnSpPr/>
            <p:nvPr/>
          </p:nvCxnSpPr>
          <p:spPr>
            <a:xfrm>
              <a:off x="43039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CD0DBC7B-CC71-1E44-AE69-B3A0153F9B24}"/>
                </a:ext>
              </a:extLst>
            </p:cNvPr>
            <p:cNvCxnSpPr/>
            <p:nvPr/>
          </p:nvCxnSpPr>
          <p:spPr>
            <a:xfrm>
              <a:off x="4456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4B5B8846-BA86-CA40-B8F9-920AF3AC3E3C}"/>
                </a:ext>
              </a:extLst>
            </p:cNvPr>
            <p:cNvCxnSpPr/>
            <p:nvPr/>
          </p:nvCxnSpPr>
          <p:spPr>
            <a:xfrm>
              <a:off x="461000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9E19DAEE-8914-9644-BB5B-E8FDA3DE6269}"/>
                </a:ext>
              </a:extLst>
            </p:cNvPr>
            <p:cNvCxnSpPr/>
            <p:nvPr/>
          </p:nvCxnSpPr>
          <p:spPr>
            <a:xfrm>
              <a:off x="4916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F36E377A-AB5F-AA41-BC26-90E74F73655E}"/>
                </a:ext>
              </a:extLst>
            </p:cNvPr>
            <p:cNvCxnSpPr/>
            <p:nvPr/>
          </p:nvCxnSpPr>
          <p:spPr>
            <a:xfrm>
              <a:off x="50691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4684AB60-0852-7B41-A3CB-E1792132D2A1}"/>
                </a:ext>
              </a:extLst>
            </p:cNvPr>
            <p:cNvCxnSpPr/>
            <p:nvPr/>
          </p:nvCxnSpPr>
          <p:spPr>
            <a:xfrm>
              <a:off x="52215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A84F4F42-3532-BD4C-B5B4-06ED0C354157}"/>
                </a:ext>
              </a:extLst>
            </p:cNvPr>
            <p:cNvCxnSpPr/>
            <p:nvPr/>
          </p:nvCxnSpPr>
          <p:spPr>
            <a:xfrm>
              <a:off x="55263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27B21676-7D61-CC4B-99D7-642B2C20B240}"/>
                </a:ext>
              </a:extLst>
            </p:cNvPr>
            <p:cNvCxnSpPr/>
            <p:nvPr/>
          </p:nvCxnSpPr>
          <p:spPr>
            <a:xfrm>
              <a:off x="5678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E29A4F1E-04AF-284F-AA7B-E708FB89CF23}"/>
                </a:ext>
              </a:extLst>
            </p:cNvPr>
            <p:cNvCxnSpPr/>
            <p:nvPr/>
          </p:nvCxnSpPr>
          <p:spPr>
            <a:xfrm>
              <a:off x="583238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68052900-CFC2-0744-BA1B-FCF5A519F6D5}"/>
                </a:ext>
              </a:extLst>
            </p:cNvPr>
            <p:cNvCxnSpPr/>
            <p:nvPr/>
          </p:nvCxnSpPr>
          <p:spPr>
            <a:xfrm>
              <a:off x="61391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96FFCDD8-814C-FD46-81B5-A3123C8BF803}"/>
                </a:ext>
              </a:extLst>
            </p:cNvPr>
            <p:cNvCxnSpPr/>
            <p:nvPr/>
          </p:nvCxnSpPr>
          <p:spPr>
            <a:xfrm>
              <a:off x="62915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5B70891A-8C12-DE4E-A912-711051838BAD}"/>
                </a:ext>
              </a:extLst>
            </p:cNvPr>
            <p:cNvCxnSpPr/>
            <p:nvPr/>
          </p:nvCxnSpPr>
          <p:spPr>
            <a:xfrm>
              <a:off x="6598170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9F7D9099-2111-A34B-82E0-59AD171355C0}"/>
                </a:ext>
              </a:extLst>
            </p:cNvPr>
            <p:cNvCxnSpPr/>
            <p:nvPr/>
          </p:nvCxnSpPr>
          <p:spPr>
            <a:xfrm>
              <a:off x="6445770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F9067251-4CCA-2D40-8B6A-FCBA87C76F5A}"/>
                </a:ext>
              </a:extLst>
            </p:cNvPr>
            <p:cNvCxnSpPr/>
            <p:nvPr/>
          </p:nvCxnSpPr>
          <p:spPr>
            <a:xfrm>
              <a:off x="67525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8C06B5E4-4E0B-D04C-910C-92282813F2BA}"/>
                </a:ext>
              </a:extLst>
            </p:cNvPr>
            <p:cNvCxnSpPr/>
            <p:nvPr/>
          </p:nvCxnSpPr>
          <p:spPr>
            <a:xfrm>
              <a:off x="69049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151601DC-A95D-8D42-AF27-B86FBDBB6914}"/>
                </a:ext>
              </a:extLst>
            </p:cNvPr>
            <p:cNvCxnSpPr/>
            <p:nvPr/>
          </p:nvCxnSpPr>
          <p:spPr>
            <a:xfrm>
              <a:off x="7213149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9E37ACF2-601B-BD47-9193-BF9F745F243D}"/>
                </a:ext>
              </a:extLst>
            </p:cNvPr>
            <p:cNvCxnSpPr/>
            <p:nvPr/>
          </p:nvCxnSpPr>
          <p:spPr>
            <a:xfrm>
              <a:off x="7060749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81A6E54-BED0-9341-8A46-BC73B1E10D00}"/>
                </a:ext>
              </a:extLst>
            </p:cNvPr>
            <p:cNvCxnSpPr/>
            <p:nvPr/>
          </p:nvCxnSpPr>
          <p:spPr>
            <a:xfrm>
              <a:off x="73674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5BD773AF-ECBC-7E4B-9A4C-967D274915DB}"/>
                </a:ext>
              </a:extLst>
            </p:cNvPr>
            <p:cNvCxnSpPr/>
            <p:nvPr/>
          </p:nvCxnSpPr>
          <p:spPr>
            <a:xfrm>
              <a:off x="75198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2D819AD5-7AEF-524D-9C48-93E9A3B88F1D}"/>
              </a:ext>
            </a:extLst>
          </p:cNvPr>
          <p:cNvSpPr txBox="1"/>
          <p:nvPr/>
        </p:nvSpPr>
        <p:spPr>
          <a:xfrm>
            <a:off x="3058119" y="2891112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E86A0BD-AE1D-E84E-AA3E-79559CC1E83E}"/>
              </a:ext>
            </a:extLst>
          </p:cNvPr>
          <p:cNvSpPr txBox="1"/>
          <p:nvPr/>
        </p:nvSpPr>
        <p:spPr>
          <a:xfrm>
            <a:off x="4283804" y="289338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B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266FF18F-7278-E84F-9E67-16CAC2BE8D3A}"/>
              </a:ext>
            </a:extLst>
          </p:cNvPr>
          <p:cNvSpPr txBox="1"/>
          <p:nvPr/>
        </p:nvSpPr>
        <p:spPr>
          <a:xfrm>
            <a:off x="6724120" y="2893360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/>
                </a:solidFill>
              </a:rPr>
              <a:t>C</a:t>
            </a:r>
            <a:endParaRPr kumimoji="1" lang="ja-JP" altLang="en-US" sz="2400">
              <a:solidFill>
                <a:schemeClr val="accent6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1F0D31BE-7156-8E44-A0E2-0DB481B45C0D}"/>
              </a:ext>
            </a:extLst>
          </p:cNvPr>
          <p:cNvSpPr txBox="1"/>
          <p:nvPr/>
        </p:nvSpPr>
        <p:spPr>
          <a:xfrm>
            <a:off x="7960593" y="2893360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0647BFB7-42D2-374F-91EB-DF2B93BA22D8}"/>
              </a:ext>
            </a:extLst>
          </p:cNvPr>
          <p:cNvSpPr/>
          <p:nvPr/>
        </p:nvSpPr>
        <p:spPr>
          <a:xfrm>
            <a:off x="3060732" y="3212951"/>
            <a:ext cx="6110343" cy="1129553"/>
          </a:xfrm>
          <a:custGeom>
            <a:avLst/>
            <a:gdLst>
              <a:gd name="connsiteX0" fmla="*/ 0 w 6110343"/>
              <a:gd name="connsiteY0" fmla="*/ 860611 h 1129553"/>
              <a:gd name="connsiteX1" fmla="*/ 1226371 w 6110343"/>
              <a:gd name="connsiteY1" fmla="*/ 1065007 h 1129553"/>
              <a:gd name="connsiteX2" fmla="*/ 2431228 w 6110343"/>
              <a:gd name="connsiteY2" fmla="*/ 0 h 1129553"/>
              <a:gd name="connsiteX3" fmla="*/ 3668357 w 6110343"/>
              <a:gd name="connsiteY3" fmla="*/ 376517 h 1129553"/>
              <a:gd name="connsiteX4" fmla="*/ 4883971 w 6110343"/>
              <a:gd name="connsiteY4" fmla="*/ 882127 h 1129553"/>
              <a:gd name="connsiteX5" fmla="*/ 6110343 w 6110343"/>
              <a:gd name="connsiteY5" fmla="*/ 1129553 h 112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0343" h="1129553">
                <a:moveTo>
                  <a:pt x="0" y="860611"/>
                </a:moveTo>
                <a:lnTo>
                  <a:pt x="1226371" y="1065007"/>
                </a:lnTo>
                <a:lnTo>
                  <a:pt x="2431228" y="0"/>
                </a:lnTo>
                <a:lnTo>
                  <a:pt x="3668357" y="376517"/>
                </a:lnTo>
                <a:lnTo>
                  <a:pt x="4883971" y="882127"/>
                </a:lnTo>
                <a:lnTo>
                  <a:pt x="6110343" y="1129553"/>
                </a:lnTo>
              </a:path>
            </a:pathLst>
          </a:cu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D32CE88-3278-454F-851F-46FFA294A03F}"/>
              </a:ext>
            </a:extLst>
          </p:cNvPr>
          <p:cNvSpPr txBox="1"/>
          <p:nvPr/>
        </p:nvSpPr>
        <p:spPr>
          <a:xfrm>
            <a:off x="2884496" y="613444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0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E6F83697-52E0-6A48-892C-C35F39FD0ABC}"/>
              </a:ext>
            </a:extLst>
          </p:cNvPr>
          <p:cNvSpPr txBox="1"/>
          <p:nvPr/>
        </p:nvSpPr>
        <p:spPr>
          <a:xfrm>
            <a:off x="3065796" y="613444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F477BFDD-E1C1-FE4C-B83C-4513A5C25791}"/>
              </a:ext>
            </a:extLst>
          </p:cNvPr>
          <p:cNvSpPr txBox="1"/>
          <p:nvPr/>
        </p:nvSpPr>
        <p:spPr>
          <a:xfrm>
            <a:off x="3228953" y="6136274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2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97C201BA-E53F-0C42-83A5-3A4FD9A7D33C}"/>
              </a:ext>
            </a:extLst>
          </p:cNvPr>
          <p:cNvSpPr txBox="1"/>
          <p:nvPr/>
        </p:nvSpPr>
        <p:spPr>
          <a:xfrm>
            <a:off x="3418605" y="61848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6237157-5FD1-5F41-A6D2-D62BAC5F2834}"/>
              </a:ext>
            </a:extLst>
          </p:cNvPr>
          <p:cNvSpPr txBox="1"/>
          <p:nvPr/>
        </p:nvSpPr>
        <p:spPr>
          <a:xfrm>
            <a:off x="5327981" y="6352878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t’</a:t>
            </a:r>
            <a:r>
              <a:rPr kumimoji="1" lang="en-US" altLang="ja-JP" sz="1400" i="1" baseline="-25000" dirty="0" err="1">
                <a:latin typeface="Times" pitchFamily="2" charset="0"/>
              </a:rPr>
              <a:t>k</a:t>
            </a:r>
            <a:endParaRPr kumimoji="1" lang="ja-JP" altLang="en-US" sz="1400" i="1" baseline="-25000">
              <a:latin typeface="Times" pitchFamily="2" charset="0"/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B894D077-4027-114D-B479-DC29C579EC7B}"/>
              </a:ext>
            </a:extLst>
          </p:cNvPr>
          <p:cNvSpPr txBox="1"/>
          <p:nvPr/>
        </p:nvSpPr>
        <p:spPr>
          <a:xfrm>
            <a:off x="5941109" y="6359169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t’</a:t>
            </a:r>
            <a:r>
              <a:rPr kumimoji="1" lang="en-US" altLang="ja-JP" sz="1400" i="1" baseline="-25000" dirty="0">
                <a:latin typeface="Times" pitchFamily="2" charset="0"/>
              </a:rPr>
              <a:t>k+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4537618A-7C17-D243-A748-7FA9347EB76A}"/>
              </a:ext>
            </a:extLst>
          </p:cNvPr>
          <p:cNvSpPr txBox="1"/>
          <p:nvPr/>
        </p:nvSpPr>
        <p:spPr>
          <a:xfrm>
            <a:off x="4651168" y="6352878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t’</a:t>
            </a:r>
            <a:r>
              <a:rPr kumimoji="1" lang="en-US" altLang="ja-JP" sz="1400" i="1" baseline="-25000" dirty="0">
                <a:latin typeface="Times" pitchFamily="2" charset="0"/>
              </a:rPr>
              <a:t>k-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70A08CE9-3388-A647-9241-DDED641C02AE}"/>
              </a:ext>
            </a:extLst>
          </p:cNvPr>
          <p:cNvSpPr txBox="1"/>
          <p:nvPr/>
        </p:nvSpPr>
        <p:spPr>
          <a:xfrm>
            <a:off x="4174089" y="63682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24CF8F8-7F5A-5448-8E9B-BDA73DA94879}"/>
              </a:ext>
            </a:extLst>
          </p:cNvPr>
          <p:cNvSpPr txBox="1"/>
          <p:nvPr/>
        </p:nvSpPr>
        <p:spPr>
          <a:xfrm>
            <a:off x="6359324" y="63682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7" name="右中かっこ 86">
            <a:extLst>
              <a:ext uri="{FF2B5EF4-FFF2-40B4-BE49-F238E27FC236}">
                <a16:creationId xmlns:a16="http://schemas.microsoft.com/office/drawing/2014/main" id="{947EBC8A-0E3B-0442-9A5F-2771194F1227}"/>
              </a:ext>
            </a:extLst>
          </p:cNvPr>
          <p:cNvSpPr/>
          <p:nvPr/>
        </p:nvSpPr>
        <p:spPr>
          <a:xfrm rot="16200000" flipV="1">
            <a:off x="4498709" y="5318872"/>
            <a:ext cx="174146" cy="583829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85E3B36F-B019-6F4D-8B70-765A79257547}"/>
              </a:ext>
            </a:extLst>
          </p:cNvPr>
          <p:cNvSpPr txBox="1"/>
          <p:nvPr/>
        </p:nvSpPr>
        <p:spPr>
          <a:xfrm>
            <a:off x="3299470" y="52676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endParaRPr kumimoji="1" lang="ja-JP" altLang="en-US" sz="1400" i="1">
              <a:latin typeface="Times" pitchFamily="2" charset="0"/>
            </a:endParaRP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8872E00C-DD8F-1C40-A838-AE3FD6030A6E}"/>
              </a:ext>
            </a:extLst>
          </p:cNvPr>
          <p:cNvCxnSpPr/>
          <p:nvPr/>
        </p:nvCxnSpPr>
        <p:spPr>
          <a:xfrm>
            <a:off x="3187787" y="5651318"/>
            <a:ext cx="16790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50BBF58-A4A1-F549-A68F-A7DAE2ACADB6}"/>
              </a:ext>
            </a:extLst>
          </p:cNvPr>
          <p:cNvCxnSpPr>
            <a:cxnSpLocks/>
          </p:cNvCxnSpPr>
          <p:nvPr/>
        </p:nvCxnSpPr>
        <p:spPr>
          <a:xfrm>
            <a:off x="5482956" y="5541183"/>
            <a:ext cx="120889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C152A65-CEE7-B64A-8BED-A5A679E065A3}"/>
              </a:ext>
            </a:extLst>
          </p:cNvPr>
          <p:cNvSpPr txBox="1"/>
          <p:nvPr/>
        </p:nvSpPr>
        <p:spPr>
          <a:xfrm>
            <a:off x="4386213" y="5209121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dirty="0">
                <a:latin typeface="Times" pitchFamily="2" charset="0"/>
              </a:rPr>
              <a:t>’</a:t>
            </a:r>
            <a:endParaRPr kumimoji="1" lang="ja-JP" altLang="en-US" sz="1400" i="1">
              <a:latin typeface="Times" pitchFamily="2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096ABC2-C603-3C47-AC0E-E81AADCEE337}"/>
              </a:ext>
            </a:extLst>
          </p:cNvPr>
          <p:cNvSpPr txBox="1"/>
          <p:nvPr/>
        </p:nvSpPr>
        <p:spPr>
          <a:xfrm>
            <a:off x="5844778" y="5350936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D252A06-7DC2-A241-BB7E-8300FB4AF1F0}"/>
              </a:ext>
            </a:extLst>
          </p:cNvPr>
          <p:cNvCxnSpPr>
            <a:cxnSpLocks/>
          </p:cNvCxnSpPr>
          <p:nvPr/>
        </p:nvCxnSpPr>
        <p:spPr>
          <a:xfrm>
            <a:off x="3047361" y="5921767"/>
            <a:ext cx="6572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E8EC9BB8-03ED-D346-B9F9-8D48E64111AA}"/>
              </a:ext>
            </a:extLst>
          </p:cNvPr>
          <p:cNvCxnSpPr/>
          <p:nvPr/>
        </p:nvCxnSpPr>
        <p:spPr>
          <a:xfrm>
            <a:off x="3040554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7249178E-ADAF-4540-838E-0206C44C129E}"/>
              </a:ext>
            </a:extLst>
          </p:cNvPr>
          <p:cNvCxnSpPr/>
          <p:nvPr/>
        </p:nvCxnSpPr>
        <p:spPr>
          <a:xfrm>
            <a:off x="4273233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B991369-D332-6A40-AD36-764A0EC14AC0}"/>
              </a:ext>
            </a:extLst>
          </p:cNvPr>
          <p:cNvCxnSpPr/>
          <p:nvPr/>
        </p:nvCxnSpPr>
        <p:spPr>
          <a:xfrm>
            <a:off x="5481967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7DEB156B-F453-AE45-B9EA-70C30A93B5BB}"/>
              </a:ext>
            </a:extLst>
          </p:cNvPr>
          <p:cNvCxnSpPr/>
          <p:nvPr/>
        </p:nvCxnSpPr>
        <p:spPr>
          <a:xfrm>
            <a:off x="6702576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78B45FEB-282A-9C42-89DD-33D994118763}"/>
              </a:ext>
            </a:extLst>
          </p:cNvPr>
          <p:cNvCxnSpPr/>
          <p:nvPr/>
        </p:nvCxnSpPr>
        <p:spPr>
          <a:xfrm>
            <a:off x="7946935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0B6CF620-C9D8-2346-A934-EE09EE869823}"/>
              </a:ext>
            </a:extLst>
          </p:cNvPr>
          <p:cNvCxnSpPr/>
          <p:nvPr/>
        </p:nvCxnSpPr>
        <p:spPr>
          <a:xfrm>
            <a:off x="9167544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CF4FEF98-857A-0047-9C4F-6A339BB38491}"/>
              </a:ext>
            </a:extLst>
          </p:cNvPr>
          <p:cNvSpPr txBox="1"/>
          <p:nvPr/>
        </p:nvSpPr>
        <p:spPr>
          <a:xfrm>
            <a:off x="5267253" y="4945345"/>
            <a:ext cx="44275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-1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41D4402-D4EE-594E-BF76-07E5822047DA}"/>
              </a:ext>
            </a:extLst>
          </p:cNvPr>
          <p:cNvSpPr txBox="1"/>
          <p:nvPr/>
        </p:nvSpPr>
        <p:spPr>
          <a:xfrm>
            <a:off x="6556535" y="4945345"/>
            <a:ext cx="3433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baseline="-25000" dirty="0" err="1">
                <a:latin typeface="Times" pitchFamily="2" charset="0"/>
              </a:rPr>
              <a:t>p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F5E2C79A-1B55-CC4E-8D42-2720FA77DA1A}"/>
              </a:ext>
            </a:extLst>
          </p:cNvPr>
          <p:cNvSpPr txBox="1"/>
          <p:nvPr/>
        </p:nvSpPr>
        <p:spPr>
          <a:xfrm>
            <a:off x="7716721" y="4945345"/>
            <a:ext cx="48282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+1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3CDA178E-5013-034C-B506-7B2F950A57E5}"/>
              </a:ext>
            </a:extLst>
          </p:cNvPr>
          <p:cNvSpPr txBox="1"/>
          <p:nvPr/>
        </p:nvSpPr>
        <p:spPr>
          <a:xfrm>
            <a:off x="10157674" y="4806022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702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6D988D-76C9-8347-B168-0708EBD1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Visualization interval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7F99E8-1EA9-7F4C-A214-322CFDA7C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Granularity </a:t>
            </a:r>
            <a:r>
              <a:rPr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altLang="ja-JP" b="1" dirty="0"/>
              <a:t>  for low variation region</a:t>
            </a:r>
            <a:endParaRPr kumimoji="1" lang="en-US" altLang="ja-JP" b="1" dirty="0"/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6DF385A8-9BFA-604B-976D-59EC3F4CEFC1}"/>
              </a:ext>
            </a:extLst>
          </p:cNvPr>
          <p:cNvCxnSpPr>
            <a:cxnSpLocks/>
          </p:cNvCxnSpPr>
          <p:nvPr/>
        </p:nvCxnSpPr>
        <p:spPr>
          <a:xfrm>
            <a:off x="853557" y="2767139"/>
            <a:ext cx="720348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円/楕円 57">
            <a:extLst>
              <a:ext uri="{FF2B5EF4-FFF2-40B4-BE49-F238E27FC236}">
                <a16:creationId xmlns:a16="http://schemas.microsoft.com/office/drawing/2014/main" id="{CAEE7A55-FE97-5949-97CF-5953374CD0DD}"/>
              </a:ext>
            </a:extLst>
          </p:cNvPr>
          <p:cNvSpPr/>
          <p:nvPr/>
        </p:nvSpPr>
        <p:spPr>
          <a:xfrm>
            <a:off x="1090583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4D31D651-1744-3F4C-A6C8-71F95BB55E2B}"/>
              </a:ext>
            </a:extLst>
          </p:cNvPr>
          <p:cNvSpPr/>
          <p:nvPr/>
        </p:nvSpPr>
        <p:spPr>
          <a:xfrm>
            <a:off x="3538795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8137DD7F-00C9-8B40-BF36-842BB9149146}"/>
              </a:ext>
            </a:extLst>
          </p:cNvPr>
          <p:cNvGrpSpPr/>
          <p:nvPr/>
        </p:nvGrpSpPr>
        <p:grpSpPr>
          <a:xfrm>
            <a:off x="7369719" y="2734836"/>
            <a:ext cx="304800" cy="279698"/>
            <a:chOff x="3653563" y="3535679"/>
            <a:chExt cx="304800" cy="279698"/>
          </a:xfrm>
        </p:grpSpPr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8402B2A3-BAB6-4E4F-9DF3-0FBE20166CFC}"/>
                </a:ext>
              </a:extLst>
            </p:cNvPr>
            <p:cNvCxnSpPr/>
            <p:nvPr/>
          </p:nvCxnSpPr>
          <p:spPr>
            <a:xfrm>
              <a:off x="36535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04736DC2-9304-0C4E-B8D3-377AA8389654}"/>
                </a:ext>
              </a:extLst>
            </p:cNvPr>
            <p:cNvCxnSpPr/>
            <p:nvPr/>
          </p:nvCxnSpPr>
          <p:spPr>
            <a:xfrm>
              <a:off x="38059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B12F0D37-14DA-DB4C-BDD4-07AB561E98E7}"/>
                </a:ext>
              </a:extLst>
            </p:cNvPr>
            <p:cNvCxnSpPr/>
            <p:nvPr/>
          </p:nvCxnSpPr>
          <p:spPr>
            <a:xfrm>
              <a:off x="39583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円/楕円 65">
            <a:extLst>
              <a:ext uri="{FF2B5EF4-FFF2-40B4-BE49-F238E27FC236}">
                <a16:creationId xmlns:a16="http://schemas.microsoft.com/office/drawing/2014/main" id="{6256912D-C44E-DD47-A126-5B035BE47DE6}"/>
              </a:ext>
            </a:extLst>
          </p:cNvPr>
          <p:cNvSpPr/>
          <p:nvPr/>
        </p:nvSpPr>
        <p:spPr>
          <a:xfrm>
            <a:off x="5985690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D9D33843-4C22-8349-887D-18D68FB7EE54}"/>
              </a:ext>
            </a:extLst>
          </p:cNvPr>
          <p:cNvGrpSpPr/>
          <p:nvPr/>
        </p:nvGrpSpPr>
        <p:grpSpPr>
          <a:xfrm>
            <a:off x="1177019" y="3602090"/>
            <a:ext cx="6424610" cy="381428"/>
            <a:chOff x="1095281" y="3570545"/>
            <a:chExt cx="6424610" cy="381428"/>
          </a:xfrm>
        </p:grpSpPr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BD6B075C-0861-F04F-92DE-69DB87C7E726}"/>
                </a:ext>
              </a:extLst>
            </p:cNvPr>
            <p:cNvCxnSpPr/>
            <p:nvPr/>
          </p:nvCxnSpPr>
          <p:spPr>
            <a:xfrm>
              <a:off x="10952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D8009257-BBAC-5D4D-B383-D4784ACC3B78}"/>
                </a:ext>
              </a:extLst>
            </p:cNvPr>
            <p:cNvCxnSpPr/>
            <p:nvPr/>
          </p:nvCxnSpPr>
          <p:spPr>
            <a:xfrm>
              <a:off x="170682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AB4A6C90-FCD4-9F48-A243-579289811A78}"/>
                </a:ext>
              </a:extLst>
            </p:cNvPr>
            <p:cNvCxnSpPr/>
            <p:nvPr/>
          </p:nvCxnSpPr>
          <p:spPr>
            <a:xfrm>
              <a:off x="2317656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450E28DB-B1B6-6743-8F8E-E7C0621452DF}"/>
                </a:ext>
              </a:extLst>
            </p:cNvPr>
            <p:cNvCxnSpPr/>
            <p:nvPr/>
          </p:nvCxnSpPr>
          <p:spPr>
            <a:xfrm>
              <a:off x="292919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2460B39B-1C73-7E49-B6B2-DBCAFEA74A42}"/>
                </a:ext>
              </a:extLst>
            </p:cNvPr>
            <p:cNvCxnSpPr/>
            <p:nvPr/>
          </p:nvCxnSpPr>
          <p:spPr>
            <a:xfrm>
              <a:off x="354003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C9FB2725-CCD1-0649-BA55-769AA050088A}"/>
                </a:ext>
              </a:extLst>
            </p:cNvPr>
            <p:cNvCxnSpPr/>
            <p:nvPr/>
          </p:nvCxnSpPr>
          <p:spPr>
            <a:xfrm>
              <a:off x="415157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4744CE85-D211-0A48-8FE5-5A09A3F45D76}"/>
                </a:ext>
              </a:extLst>
            </p:cNvPr>
            <p:cNvCxnSpPr/>
            <p:nvPr/>
          </p:nvCxnSpPr>
          <p:spPr>
            <a:xfrm>
              <a:off x="4762406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B2338342-FE89-D844-B5DD-EE8C7CE19153}"/>
                </a:ext>
              </a:extLst>
            </p:cNvPr>
            <p:cNvCxnSpPr/>
            <p:nvPr/>
          </p:nvCxnSpPr>
          <p:spPr>
            <a:xfrm>
              <a:off x="537394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EBA99E38-4193-664D-A381-323E358D8E5B}"/>
                </a:ext>
              </a:extLst>
            </p:cNvPr>
            <p:cNvCxnSpPr/>
            <p:nvPr/>
          </p:nvCxnSpPr>
          <p:spPr>
            <a:xfrm>
              <a:off x="59847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05A53139-1569-874A-A7F6-5AA6829C9205}"/>
                </a:ext>
              </a:extLst>
            </p:cNvPr>
            <p:cNvCxnSpPr/>
            <p:nvPr/>
          </p:nvCxnSpPr>
          <p:spPr>
            <a:xfrm>
              <a:off x="1249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0C5F66C8-4EE0-0D4A-88F0-E999017C405F}"/>
                </a:ext>
              </a:extLst>
            </p:cNvPr>
            <p:cNvCxnSpPr/>
            <p:nvPr/>
          </p:nvCxnSpPr>
          <p:spPr>
            <a:xfrm>
              <a:off x="14020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D0A4F7C1-19E6-DE44-ADB0-97246FAFF68C}"/>
                </a:ext>
              </a:extLst>
            </p:cNvPr>
            <p:cNvCxnSpPr/>
            <p:nvPr/>
          </p:nvCxnSpPr>
          <p:spPr>
            <a:xfrm>
              <a:off x="15544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7219794C-8A9A-3043-98A3-41B40A2FE38D}"/>
                </a:ext>
              </a:extLst>
            </p:cNvPr>
            <p:cNvCxnSpPr/>
            <p:nvPr/>
          </p:nvCxnSpPr>
          <p:spPr>
            <a:xfrm>
              <a:off x="18592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245E20FD-F142-BE4E-BB20-C9C619EAF988}"/>
                </a:ext>
              </a:extLst>
            </p:cNvPr>
            <p:cNvCxnSpPr/>
            <p:nvPr/>
          </p:nvCxnSpPr>
          <p:spPr>
            <a:xfrm>
              <a:off x="2011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644DBF33-1C97-3041-8069-D8379DF1A4DF}"/>
                </a:ext>
              </a:extLst>
            </p:cNvPr>
            <p:cNvCxnSpPr/>
            <p:nvPr/>
          </p:nvCxnSpPr>
          <p:spPr>
            <a:xfrm>
              <a:off x="216525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D584D469-E31A-1C44-B5F5-E7D4C7D01ECF}"/>
                </a:ext>
              </a:extLst>
            </p:cNvPr>
            <p:cNvCxnSpPr/>
            <p:nvPr/>
          </p:nvCxnSpPr>
          <p:spPr>
            <a:xfrm>
              <a:off x="2471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18974240-5551-BB43-9F51-3707438529DD}"/>
                </a:ext>
              </a:extLst>
            </p:cNvPr>
            <p:cNvCxnSpPr/>
            <p:nvPr/>
          </p:nvCxnSpPr>
          <p:spPr>
            <a:xfrm>
              <a:off x="26243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46E1163B-593C-874C-A051-8C52D350EB75}"/>
                </a:ext>
              </a:extLst>
            </p:cNvPr>
            <p:cNvCxnSpPr/>
            <p:nvPr/>
          </p:nvCxnSpPr>
          <p:spPr>
            <a:xfrm>
              <a:off x="27767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FE260EA7-7C57-E74C-B655-022C2DA62ACD}"/>
                </a:ext>
              </a:extLst>
            </p:cNvPr>
            <p:cNvCxnSpPr/>
            <p:nvPr/>
          </p:nvCxnSpPr>
          <p:spPr>
            <a:xfrm>
              <a:off x="30815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0D43FEF4-A7D7-0C44-9A4F-89F9C9A9D6C9}"/>
                </a:ext>
              </a:extLst>
            </p:cNvPr>
            <p:cNvCxnSpPr/>
            <p:nvPr/>
          </p:nvCxnSpPr>
          <p:spPr>
            <a:xfrm>
              <a:off x="3233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1BFF8BA2-21E8-D34A-94EF-63ED77DA2BB7}"/>
                </a:ext>
              </a:extLst>
            </p:cNvPr>
            <p:cNvCxnSpPr/>
            <p:nvPr/>
          </p:nvCxnSpPr>
          <p:spPr>
            <a:xfrm>
              <a:off x="338763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0998007C-5C74-8743-B119-5CFBA54FB08F}"/>
                </a:ext>
              </a:extLst>
            </p:cNvPr>
            <p:cNvCxnSpPr/>
            <p:nvPr/>
          </p:nvCxnSpPr>
          <p:spPr>
            <a:xfrm>
              <a:off x="3694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65F0B5FA-30E2-4E44-A194-F06BB3C9A3FB}"/>
                </a:ext>
              </a:extLst>
            </p:cNvPr>
            <p:cNvCxnSpPr/>
            <p:nvPr/>
          </p:nvCxnSpPr>
          <p:spPr>
            <a:xfrm>
              <a:off x="38467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3ECA6B0E-0229-E043-900F-522F8979FF6B}"/>
                </a:ext>
              </a:extLst>
            </p:cNvPr>
            <p:cNvCxnSpPr/>
            <p:nvPr/>
          </p:nvCxnSpPr>
          <p:spPr>
            <a:xfrm>
              <a:off x="39991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EC3F3F0F-E45A-A944-B4CC-1A545623610B}"/>
                </a:ext>
              </a:extLst>
            </p:cNvPr>
            <p:cNvCxnSpPr/>
            <p:nvPr/>
          </p:nvCxnSpPr>
          <p:spPr>
            <a:xfrm>
              <a:off x="43039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2E43C7FA-A9CD-9A4E-8F42-8ED66E530EBB}"/>
                </a:ext>
              </a:extLst>
            </p:cNvPr>
            <p:cNvCxnSpPr/>
            <p:nvPr/>
          </p:nvCxnSpPr>
          <p:spPr>
            <a:xfrm>
              <a:off x="4456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7530FB52-8BC5-174A-ADCD-FA4E934146C1}"/>
                </a:ext>
              </a:extLst>
            </p:cNvPr>
            <p:cNvCxnSpPr/>
            <p:nvPr/>
          </p:nvCxnSpPr>
          <p:spPr>
            <a:xfrm>
              <a:off x="461000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D1D146BA-7CAE-F34C-91FA-D8F6B426475F}"/>
                </a:ext>
              </a:extLst>
            </p:cNvPr>
            <p:cNvCxnSpPr/>
            <p:nvPr/>
          </p:nvCxnSpPr>
          <p:spPr>
            <a:xfrm>
              <a:off x="4916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986DE02D-3BB6-8A4A-B06A-A3BAD1F54DE4}"/>
                </a:ext>
              </a:extLst>
            </p:cNvPr>
            <p:cNvCxnSpPr/>
            <p:nvPr/>
          </p:nvCxnSpPr>
          <p:spPr>
            <a:xfrm>
              <a:off x="50691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コネクタ 97">
              <a:extLst>
                <a:ext uri="{FF2B5EF4-FFF2-40B4-BE49-F238E27FC236}">
                  <a16:creationId xmlns:a16="http://schemas.microsoft.com/office/drawing/2014/main" id="{88AB0FB6-C673-CF40-9487-BED6C33CF19D}"/>
                </a:ext>
              </a:extLst>
            </p:cNvPr>
            <p:cNvCxnSpPr/>
            <p:nvPr/>
          </p:nvCxnSpPr>
          <p:spPr>
            <a:xfrm>
              <a:off x="52215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5C11BCF3-2C6D-544D-AA5D-D1CA71005A88}"/>
                </a:ext>
              </a:extLst>
            </p:cNvPr>
            <p:cNvCxnSpPr/>
            <p:nvPr/>
          </p:nvCxnSpPr>
          <p:spPr>
            <a:xfrm>
              <a:off x="55263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75A88E7D-EC05-6144-B71E-87E4BC646860}"/>
                </a:ext>
              </a:extLst>
            </p:cNvPr>
            <p:cNvCxnSpPr/>
            <p:nvPr/>
          </p:nvCxnSpPr>
          <p:spPr>
            <a:xfrm>
              <a:off x="5678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BB377E52-2A48-664F-B439-2B82CC4A780A}"/>
                </a:ext>
              </a:extLst>
            </p:cNvPr>
            <p:cNvCxnSpPr/>
            <p:nvPr/>
          </p:nvCxnSpPr>
          <p:spPr>
            <a:xfrm>
              <a:off x="583238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ADA6367B-B658-CE4F-A7ED-4989288EFBEA}"/>
                </a:ext>
              </a:extLst>
            </p:cNvPr>
            <p:cNvCxnSpPr/>
            <p:nvPr/>
          </p:nvCxnSpPr>
          <p:spPr>
            <a:xfrm>
              <a:off x="61391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0706B73B-EFA8-E141-AD65-EC67DDB66A15}"/>
                </a:ext>
              </a:extLst>
            </p:cNvPr>
            <p:cNvCxnSpPr/>
            <p:nvPr/>
          </p:nvCxnSpPr>
          <p:spPr>
            <a:xfrm>
              <a:off x="62915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FA92CC68-883B-E443-A4C1-74A919EF0299}"/>
                </a:ext>
              </a:extLst>
            </p:cNvPr>
            <p:cNvCxnSpPr/>
            <p:nvPr/>
          </p:nvCxnSpPr>
          <p:spPr>
            <a:xfrm>
              <a:off x="6598170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7296E94A-1737-BE4E-B469-609F5C7D6B1E}"/>
                </a:ext>
              </a:extLst>
            </p:cNvPr>
            <p:cNvCxnSpPr/>
            <p:nvPr/>
          </p:nvCxnSpPr>
          <p:spPr>
            <a:xfrm>
              <a:off x="6445770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F9D6E2F5-0E48-CA4D-A5A7-172908C7657E}"/>
                </a:ext>
              </a:extLst>
            </p:cNvPr>
            <p:cNvCxnSpPr/>
            <p:nvPr/>
          </p:nvCxnSpPr>
          <p:spPr>
            <a:xfrm>
              <a:off x="67525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36F36585-EFCA-FB43-9568-FC4465C9F362}"/>
                </a:ext>
              </a:extLst>
            </p:cNvPr>
            <p:cNvCxnSpPr/>
            <p:nvPr/>
          </p:nvCxnSpPr>
          <p:spPr>
            <a:xfrm>
              <a:off x="69049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AB102777-E7E4-104A-86DB-978D54667D16}"/>
                </a:ext>
              </a:extLst>
            </p:cNvPr>
            <p:cNvCxnSpPr/>
            <p:nvPr/>
          </p:nvCxnSpPr>
          <p:spPr>
            <a:xfrm>
              <a:off x="7213149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E3C9C585-A1F9-B34E-BE6C-E1D131D92F97}"/>
                </a:ext>
              </a:extLst>
            </p:cNvPr>
            <p:cNvCxnSpPr/>
            <p:nvPr/>
          </p:nvCxnSpPr>
          <p:spPr>
            <a:xfrm>
              <a:off x="7060749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1F964986-5F28-1C4D-B673-050E4B878BF0}"/>
                </a:ext>
              </a:extLst>
            </p:cNvPr>
            <p:cNvCxnSpPr/>
            <p:nvPr/>
          </p:nvCxnSpPr>
          <p:spPr>
            <a:xfrm>
              <a:off x="73674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70E26BE2-D01C-DB45-BF4C-BDDAE8DD746A}"/>
                </a:ext>
              </a:extLst>
            </p:cNvPr>
            <p:cNvCxnSpPr/>
            <p:nvPr/>
          </p:nvCxnSpPr>
          <p:spPr>
            <a:xfrm>
              <a:off x="75198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右中かっこ 111">
            <a:extLst>
              <a:ext uri="{FF2B5EF4-FFF2-40B4-BE49-F238E27FC236}">
                <a16:creationId xmlns:a16="http://schemas.microsoft.com/office/drawing/2014/main" id="{AB5AFFFB-C07B-5C4C-BB78-D49FBE4E45B4}"/>
              </a:ext>
            </a:extLst>
          </p:cNvPr>
          <p:cNvSpPr/>
          <p:nvPr/>
        </p:nvSpPr>
        <p:spPr>
          <a:xfrm rot="16200000" flipV="1">
            <a:off x="2638511" y="3191699"/>
            <a:ext cx="174146" cy="583829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C54D314B-A867-D440-9C30-32446B3041CF}"/>
              </a:ext>
            </a:extLst>
          </p:cNvPr>
          <p:cNvSpPr txBox="1"/>
          <p:nvPr/>
        </p:nvSpPr>
        <p:spPr>
          <a:xfrm>
            <a:off x="1259392" y="31405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endParaRPr kumimoji="1" lang="ja-JP" altLang="en-US" sz="1400" i="1">
              <a:latin typeface="Times" pitchFamily="2" charset="0"/>
            </a:endParaRPr>
          </a:p>
        </p:txBody>
      </p: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9BD3ADDE-7100-A345-863E-E82D28533D3C}"/>
              </a:ext>
            </a:extLst>
          </p:cNvPr>
          <p:cNvCxnSpPr/>
          <p:nvPr/>
        </p:nvCxnSpPr>
        <p:spPr>
          <a:xfrm>
            <a:off x="1327589" y="3524145"/>
            <a:ext cx="16790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12CEE4A2-2038-DE41-8682-5F9EFCC8EF89}"/>
              </a:ext>
            </a:extLst>
          </p:cNvPr>
          <p:cNvCxnSpPr>
            <a:cxnSpLocks/>
          </p:cNvCxnSpPr>
          <p:nvPr/>
        </p:nvCxnSpPr>
        <p:spPr>
          <a:xfrm>
            <a:off x="3622758" y="3354050"/>
            <a:ext cx="244376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7978520-4C1C-544A-A048-19E44E2D1D04}"/>
              </a:ext>
            </a:extLst>
          </p:cNvPr>
          <p:cNvSpPr txBox="1"/>
          <p:nvPr/>
        </p:nvSpPr>
        <p:spPr>
          <a:xfrm>
            <a:off x="2526015" y="3081948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dirty="0">
                <a:latin typeface="Times" pitchFamily="2" charset="0"/>
              </a:rPr>
              <a:t>’</a:t>
            </a:r>
            <a:endParaRPr kumimoji="1" lang="ja-JP" altLang="en-US" sz="1400" i="1">
              <a:latin typeface="Times" pitchFamily="2" charset="0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047B70EC-73E7-A148-926E-1FF6A28D5547}"/>
              </a:ext>
            </a:extLst>
          </p:cNvPr>
          <p:cNvSpPr txBox="1"/>
          <p:nvPr/>
        </p:nvSpPr>
        <p:spPr>
          <a:xfrm>
            <a:off x="4599173" y="3163803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C5E58ED8-784E-5948-B1CC-B53158786376}"/>
              </a:ext>
            </a:extLst>
          </p:cNvPr>
          <p:cNvCxnSpPr>
            <a:cxnSpLocks/>
          </p:cNvCxnSpPr>
          <p:nvPr/>
        </p:nvCxnSpPr>
        <p:spPr>
          <a:xfrm>
            <a:off x="1187163" y="3794594"/>
            <a:ext cx="6572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35C1A7F3-05F7-BE40-958C-5E191A68CA3A}"/>
              </a:ext>
            </a:extLst>
          </p:cNvPr>
          <p:cNvCxnSpPr/>
          <p:nvPr/>
        </p:nvCxnSpPr>
        <p:spPr>
          <a:xfrm>
            <a:off x="1180356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9FEA2025-5665-D742-AB37-635812233752}"/>
              </a:ext>
            </a:extLst>
          </p:cNvPr>
          <p:cNvCxnSpPr/>
          <p:nvPr/>
        </p:nvCxnSpPr>
        <p:spPr>
          <a:xfrm>
            <a:off x="3621769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F72AE7E6-761C-504A-B520-58CABD634D4B}"/>
              </a:ext>
            </a:extLst>
          </p:cNvPr>
          <p:cNvCxnSpPr/>
          <p:nvPr/>
        </p:nvCxnSpPr>
        <p:spPr>
          <a:xfrm>
            <a:off x="6086737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5822C6A3-3917-0D47-893E-BE6F35EE8995}"/>
              </a:ext>
            </a:extLst>
          </p:cNvPr>
          <p:cNvSpPr txBox="1"/>
          <p:nvPr/>
        </p:nvSpPr>
        <p:spPr>
          <a:xfrm>
            <a:off x="3407055" y="2308505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-1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BEFB4FAB-F2CD-CE46-843F-A3D1B175BC96}"/>
              </a:ext>
            </a:extLst>
          </p:cNvPr>
          <p:cNvSpPr txBox="1"/>
          <p:nvPr/>
        </p:nvSpPr>
        <p:spPr>
          <a:xfrm>
            <a:off x="5886503" y="2308505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baseline="-25000" dirty="0" err="1">
                <a:latin typeface="Times" pitchFamily="2" charset="0"/>
              </a:rPr>
              <a:t>p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F904B7EE-CB39-3C4F-A921-ABB0B2DDF1C2}"/>
              </a:ext>
            </a:extLst>
          </p:cNvPr>
          <p:cNvSpPr txBox="1"/>
          <p:nvPr/>
        </p:nvSpPr>
        <p:spPr>
          <a:xfrm>
            <a:off x="7273684" y="2921323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BD77BA81-4219-B340-8544-6CD20E5AE780}"/>
              </a:ext>
            </a:extLst>
          </p:cNvPr>
          <p:cNvSpPr/>
          <p:nvPr/>
        </p:nvSpPr>
        <p:spPr>
          <a:xfrm>
            <a:off x="4043093" y="4478536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柱 130">
            <a:extLst>
              <a:ext uri="{FF2B5EF4-FFF2-40B4-BE49-F238E27FC236}">
                <a16:creationId xmlns:a16="http://schemas.microsoft.com/office/drawing/2014/main" id="{C98F7A93-3EEE-E647-AD35-8B2D5020C543}"/>
              </a:ext>
            </a:extLst>
          </p:cNvPr>
          <p:cNvSpPr/>
          <p:nvPr/>
        </p:nvSpPr>
        <p:spPr>
          <a:xfrm>
            <a:off x="4653926" y="4478384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B1EF7F0-B13E-764B-AA8A-D4BF0E78C6ED}"/>
              </a:ext>
            </a:extLst>
          </p:cNvPr>
          <p:cNvCxnSpPr>
            <a:cxnSpLocks/>
          </p:cNvCxnSpPr>
          <p:nvPr/>
        </p:nvCxnSpPr>
        <p:spPr>
          <a:xfrm>
            <a:off x="4233311" y="4171048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7925969D-A89D-424A-80DB-46E16A3230B1}"/>
              </a:ext>
            </a:extLst>
          </p:cNvPr>
          <p:cNvCxnSpPr>
            <a:cxnSpLocks/>
          </p:cNvCxnSpPr>
          <p:nvPr/>
        </p:nvCxnSpPr>
        <p:spPr>
          <a:xfrm>
            <a:off x="4849378" y="4171048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円柱 139">
            <a:extLst>
              <a:ext uri="{FF2B5EF4-FFF2-40B4-BE49-F238E27FC236}">
                <a16:creationId xmlns:a16="http://schemas.microsoft.com/office/drawing/2014/main" id="{6F3F2D19-57B9-FE46-8163-3193227208E1}"/>
              </a:ext>
            </a:extLst>
          </p:cNvPr>
          <p:cNvSpPr/>
          <p:nvPr/>
        </p:nvSpPr>
        <p:spPr>
          <a:xfrm>
            <a:off x="5264759" y="4480765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円柱 140">
            <a:extLst>
              <a:ext uri="{FF2B5EF4-FFF2-40B4-BE49-F238E27FC236}">
                <a16:creationId xmlns:a16="http://schemas.microsoft.com/office/drawing/2014/main" id="{5B310B3F-B902-5A45-8411-930B86F241D8}"/>
              </a:ext>
            </a:extLst>
          </p:cNvPr>
          <p:cNvSpPr/>
          <p:nvPr/>
        </p:nvSpPr>
        <p:spPr>
          <a:xfrm>
            <a:off x="5876301" y="4480765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2" name="直線コネクタ 141">
            <a:extLst>
              <a:ext uri="{FF2B5EF4-FFF2-40B4-BE49-F238E27FC236}">
                <a16:creationId xmlns:a16="http://schemas.microsoft.com/office/drawing/2014/main" id="{AF05BA76-81FA-6A49-A8C9-FAFAF7481FE1}"/>
              </a:ext>
            </a:extLst>
          </p:cNvPr>
          <p:cNvCxnSpPr>
            <a:cxnSpLocks/>
          </p:cNvCxnSpPr>
          <p:nvPr/>
        </p:nvCxnSpPr>
        <p:spPr>
          <a:xfrm>
            <a:off x="5454977" y="4173277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直線コネクタ 142">
            <a:extLst>
              <a:ext uri="{FF2B5EF4-FFF2-40B4-BE49-F238E27FC236}">
                <a16:creationId xmlns:a16="http://schemas.microsoft.com/office/drawing/2014/main" id="{67CD215E-18D3-E047-8151-76DDFFD61B8D}"/>
              </a:ext>
            </a:extLst>
          </p:cNvPr>
          <p:cNvCxnSpPr>
            <a:cxnSpLocks/>
          </p:cNvCxnSpPr>
          <p:nvPr/>
        </p:nvCxnSpPr>
        <p:spPr>
          <a:xfrm>
            <a:off x="6071044" y="4173277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D69D08B6-CD7B-6244-A5BA-B4CB1F7EE6EF}"/>
              </a:ext>
            </a:extLst>
          </p:cNvPr>
          <p:cNvSpPr txBox="1"/>
          <p:nvPr/>
        </p:nvSpPr>
        <p:spPr>
          <a:xfrm>
            <a:off x="2997689" y="508113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1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72839E84-EEB5-494D-AE7B-F20E4830F2DA}"/>
              </a:ext>
            </a:extLst>
          </p:cNvPr>
          <p:cNvCxnSpPr>
            <a:cxnSpLocks/>
          </p:cNvCxnSpPr>
          <p:nvPr/>
        </p:nvCxnSpPr>
        <p:spPr>
          <a:xfrm>
            <a:off x="4220821" y="4848102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2D514EF2-C7BF-E34A-82A1-953B4795F8F1}"/>
              </a:ext>
            </a:extLst>
          </p:cNvPr>
          <p:cNvCxnSpPr>
            <a:cxnSpLocks/>
          </p:cNvCxnSpPr>
          <p:nvPr/>
        </p:nvCxnSpPr>
        <p:spPr>
          <a:xfrm>
            <a:off x="4836888" y="4848102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51A20FE9-71C4-254D-9D2C-B40F5E8606A3}"/>
              </a:ext>
            </a:extLst>
          </p:cNvPr>
          <p:cNvCxnSpPr>
            <a:cxnSpLocks/>
          </p:cNvCxnSpPr>
          <p:nvPr/>
        </p:nvCxnSpPr>
        <p:spPr>
          <a:xfrm>
            <a:off x="5442487" y="4850331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2462FC7E-6290-EF43-B9C7-AE2FA969DA04}"/>
              </a:ext>
            </a:extLst>
          </p:cNvPr>
          <p:cNvCxnSpPr>
            <a:cxnSpLocks/>
          </p:cNvCxnSpPr>
          <p:nvPr/>
        </p:nvCxnSpPr>
        <p:spPr>
          <a:xfrm>
            <a:off x="6058554" y="4850331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E1F2E5FE-3C2D-5B4A-A37E-523C7C056C7A}"/>
              </a:ext>
            </a:extLst>
          </p:cNvPr>
          <p:cNvSpPr/>
          <p:nvPr/>
        </p:nvSpPr>
        <p:spPr>
          <a:xfrm>
            <a:off x="4066257" y="514094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6C78066-89A5-9644-9A94-95D0854BEADC}"/>
              </a:ext>
            </a:extLst>
          </p:cNvPr>
          <p:cNvSpPr/>
          <p:nvPr/>
        </p:nvSpPr>
        <p:spPr>
          <a:xfrm>
            <a:off x="4664634" y="514094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8794DFA7-B710-D249-9B8A-0E20D3BECE20}"/>
              </a:ext>
            </a:extLst>
          </p:cNvPr>
          <p:cNvSpPr/>
          <p:nvPr/>
        </p:nvSpPr>
        <p:spPr>
          <a:xfrm>
            <a:off x="5263011" y="515711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7DAAF42-E734-4145-99C2-6E69E5FCB4D0}"/>
              </a:ext>
            </a:extLst>
          </p:cNvPr>
          <p:cNvSpPr/>
          <p:nvPr/>
        </p:nvSpPr>
        <p:spPr>
          <a:xfrm>
            <a:off x="5857269" y="515711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BAB44839-8851-DF48-9879-05A731D20279}"/>
              </a:ext>
            </a:extLst>
          </p:cNvPr>
          <p:cNvSpPr txBox="1"/>
          <p:nvPr/>
        </p:nvSpPr>
        <p:spPr>
          <a:xfrm>
            <a:off x="6489941" y="4437276"/>
            <a:ext cx="96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Stacking</a:t>
            </a:r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1AA9BB3F-712D-5146-A2BA-60FBFCC74567}"/>
              </a:ext>
            </a:extLst>
          </p:cNvPr>
          <p:cNvSpPr txBox="1"/>
          <p:nvPr/>
        </p:nvSpPr>
        <p:spPr>
          <a:xfrm>
            <a:off x="6489941" y="508113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Rendering</a:t>
            </a:r>
            <a:endParaRPr kumimoji="1" lang="ja-JP" altLang="en-US"/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4768D893-8C51-A54F-A105-84F9CA539552}"/>
              </a:ext>
            </a:extLst>
          </p:cNvPr>
          <p:cNvSpPr txBox="1"/>
          <p:nvPr/>
        </p:nvSpPr>
        <p:spPr>
          <a:xfrm>
            <a:off x="2997689" y="5629174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2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AE76C402-9245-924E-AEFC-3BFE77D6E0A5}"/>
              </a:ext>
            </a:extLst>
          </p:cNvPr>
          <p:cNvSpPr/>
          <p:nvPr/>
        </p:nvSpPr>
        <p:spPr>
          <a:xfrm>
            <a:off x="4667134" y="568308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84ED379D-61CB-124C-A502-CE52DC67215F}"/>
              </a:ext>
            </a:extLst>
          </p:cNvPr>
          <p:cNvSpPr/>
          <p:nvPr/>
        </p:nvSpPr>
        <p:spPr>
          <a:xfrm>
            <a:off x="5859769" y="569925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E2301100-2E37-274E-9372-3C8B0DA94DE6}"/>
              </a:ext>
            </a:extLst>
          </p:cNvPr>
          <p:cNvSpPr txBox="1"/>
          <p:nvPr/>
        </p:nvSpPr>
        <p:spPr>
          <a:xfrm>
            <a:off x="2997689" y="618666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4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156FAE3-3DBB-624A-BB72-A8D3EB41E6C1}"/>
              </a:ext>
            </a:extLst>
          </p:cNvPr>
          <p:cNvSpPr/>
          <p:nvPr/>
        </p:nvSpPr>
        <p:spPr>
          <a:xfrm>
            <a:off x="5861535" y="6255919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左右矢印 159">
            <a:extLst>
              <a:ext uri="{FF2B5EF4-FFF2-40B4-BE49-F238E27FC236}">
                <a16:creationId xmlns:a16="http://schemas.microsoft.com/office/drawing/2014/main" id="{49AB1C0F-C131-724C-8B0F-69E668A1ADA2}"/>
              </a:ext>
            </a:extLst>
          </p:cNvPr>
          <p:cNvSpPr/>
          <p:nvPr/>
        </p:nvSpPr>
        <p:spPr>
          <a:xfrm rot="5400000">
            <a:off x="1783712" y="5723038"/>
            <a:ext cx="939387" cy="410917"/>
          </a:xfrm>
          <a:prstGeom prst="left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167AF95B-1E72-524E-9011-F1608EA92F12}"/>
              </a:ext>
            </a:extLst>
          </p:cNvPr>
          <p:cNvSpPr txBox="1"/>
          <p:nvPr/>
        </p:nvSpPr>
        <p:spPr>
          <a:xfrm>
            <a:off x="1963103" y="5025149"/>
            <a:ext cx="5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  <a:endParaRPr kumimoji="1" lang="ja-JP" altLang="en-US"/>
          </a:p>
        </p:txBody>
      </p:sp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35BE0438-88ED-7343-9189-B1CC0A323096}"/>
              </a:ext>
            </a:extLst>
          </p:cNvPr>
          <p:cNvSpPr txBox="1"/>
          <p:nvPr/>
        </p:nvSpPr>
        <p:spPr>
          <a:xfrm>
            <a:off x="1842459" y="6425804"/>
            <a:ext cx="82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FE019B42-2CEF-4A43-9C3B-F3D874A38BEA}"/>
                  </a:ext>
                </a:extLst>
              </p:cNvPr>
              <p:cNvSpPr/>
              <p:nvPr/>
            </p:nvSpPr>
            <p:spPr>
              <a:xfrm>
                <a:off x="8561432" y="5307965"/>
                <a:ext cx="264527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ea typeface="Cambria Math" panose="02040503050406030204" pitchFamily="18" charset="0"/>
                  </a:rPr>
                  <a:t>Visualization Interval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ja-JP" sz="2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1≤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ja-JP" sz="2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FE019B42-2CEF-4A43-9C3B-F3D874A38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432" y="5307965"/>
                <a:ext cx="2645276" cy="1015663"/>
              </a:xfrm>
              <a:prstGeom prst="rect">
                <a:avLst/>
              </a:prstGeom>
              <a:blipFill>
                <a:blip r:embed="rId2"/>
                <a:stretch>
                  <a:fillRect l="-1905" t="-3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正方形/長方形 119">
                <a:extLst>
                  <a:ext uri="{FF2B5EF4-FFF2-40B4-BE49-F238E27FC236}">
                    <a16:creationId xmlns:a16="http://schemas.microsoft.com/office/drawing/2014/main" id="{DE59D8B9-E946-5B4D-9213-FDC790BDB065}"/>
                  </a:ext>
                </a:extLst>
              </p:cNvPr>
              <p:cNvSpPr/>
              <p:nvPr/>
            </p:nvSpPr>
            <p:spPr>
              <a:xfrm>
                <a:off x="8561432" y="2545269"/>
                <a:ext cx="3433953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ea typeface="Cambria Math" panose="02040503050406030204" pitchFamily="18" charset="0"/>
                  </a:rPr>
                  <a:t>Time interval of data output</a:t>
                </a:r>
              </a:p>
              <a:p>
                <a:r>
                  <a:rPr lang="en-US" altLang="ja-JP" dirty="0">
                    <a:ea typeface="Cambria Math" panose="02040503050406030204" pitchFamily="18" charset="0"/>
                  </a:rPr>
                  <a:t>from simulation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ja-JP" b="0" dirty="0">
                  <a:ea typeface="Cambria Math" panose="02040503050406030204" pitchFamily="18" charset="0"/>
                </a:endParaRPr>
              </a:p>
              <a:p>
                <a:endParaRPr lang="en-US" altLang="ja-JP" dirty="0">
                  <a:ea typeface="Cambria Math" panose="02040503050406030204" pitchFamily="18" charset="0"/>
                </a:endParaRPr>
              </a:p>
              <a:p>
                <a:r>
                  <a:rPr lang="en-US" altLang="ja-JP" dirty="0">
                    <a:ea typeface="Cambria Math" panose="02040503050406030204" pitchFamily="18" charset="0"/>
                  </a:rPr>
                  <a:t>Time interval of KL divergence</a:t>
                </a:r>
                <a:br>
                  <a:rPr lang="en-US" altLang="ja-JP" dirty="0">
                    <a:ea typeface="Cambria Math" panose="02040503050406030204" pitchFamily="18" charset="0"/>
                  </a:rPr>
                </a:br>
                <a:r>
                  <a:rPr lang="en-US" altLang="ja-JP" dirty="0">
                    <a:ea typeface="Cambria Math" panose="02040503050406030204" pitchFamily="18" charset="0"/>
                  </a:rPr>
                  <a:t>calculation</a:t>
                </a:r>
                <a:endParaRPr lang="en-US" altLang="ja-JP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ja-JP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0" name="正方形/長方形 119">
                <a:extLst>
                  <a:ext uri="{FF2B5EF4-FFF2-40B4-BE49-F238E27FC236}">
                    <a16:creationId xmlns:a16="http://schemas.microsoft.com/office/drawing/2014/main" id="{DE59D8B9-E946-5B4D-9213-FDC790BDB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432" y="2545269"/>
                <a:ext cx="3433953" cy="2031325"/>
              </a:xfrm>
              <a:prstGeom prst="rect">
                <a:avLst/>
              </a:prstGeom>
              <a:blipFill>
                <a:blip r:embed="rId3"/>
                <a:stretch>
                  <a:fillRect l="-1103" t="-1242" b="-24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885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A16F4A-486F-EC41-9F76-573885C5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Visualization interval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B36D6E-5A9B-B743-A457-F4A90A47B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Granularity for each pattern</a:t>
            </a:r>
          </a:p>
          <a:p>
            <a:pPr lvl="1"/>
            <a:r>
              <a:rPr kumimoji="1" lang="en-US" altLang="ja-JP" dirty="0"/>
              <a:t>Pattern A</a:t>
            </a:r>
          </a:p>
          <a:p>
            <a:pPr lvl="2"/>
            <a:r>
              <a:rPr lang="en-US" altLang="ja-JP" dirty="0"/>
              <a:t>Coarse sampling</a:t>
            </a:r>
          </a:p>
          <a:p>
            <a:pPr lvl="2"/>
            <a:r>
              <a:rPr lang="en-US" altLang="ja-JP" dirty="0"/>
              <a:t>Using specified R</a:t>
            </a:r>
          </a:p>
          <a:p>
            <a:pPr lvl="1"/>
            <a:r>
              <a:rPr kumimoji="1" lang="en-US" altLang="ja-JP" dirty="0"/>
              <a:t>Pattern B</a:t>
            </a:r>
          </a:p>
          <a:p>
            <a:pPr lvl="2"/>
            <a:r>
              <a:rPr kumimoji="1" lang="en-US" altLang="ja-JP" dirty="0"/>
              <a:t>Fine sampling</a:t>
            </a:r>
          </a:p>
          <a:p>
            <a:pPr lvl="2"/>
            <a:r>
              <a:rPr lang="en-US" altLang="ja-JP" dirty="0"/>
              <a:t>Using R = 1</a:t>
            </a:r>
          </a:p>
          <a:p>
            <a:pPr lvl="1"/>
            <a:r>
              <a:rPr kumimoji="1" lang="en-US" altLang="ja-JP" dirty="0"/>
              <a:t>Pattern C</a:t>
            </a:r>
          </a:p>
          <a:p>
            <a:pPr lvl="2"/>
            <a:r>
              <a:rPr lang="en-US" altLang="ja-JP" dirty="0"/>
              <a:t>Combined sampling</a:t>
            </a:r>
          </a:p>
          <a:p>
            <a:pPr lvl="2"/>
            <a:r>
              <a:rPr kumimoji="1" lang="en-US" altLang="ja-JP" dirty="0"/>
              <a:t>Using R = 1 (fine) in the first half</a:t>
            </a:r>
            <a:br>
              <a:rPr kumimoji="1" lang="en-US" altLang="ja-JP" dirty="0"/>
            </a:br>
            <a:r>
              <a:rPr kumimoji="1" lang="en-US" altLang="ja-JP" dirty="0"/>
              <a:t>and specified R in the other half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1A551E5-9099-B842-9F4D-82B9E9BC0BEE}"/>
              </a:ext>
            </a:extLst>
          </p:cNvPr>
          <p:cNvSpPr/>
          <p:nvPr/>
        </p:nvSpPr>
        <p:spPr>
          <a:xfrm>
            <a:off x="6685673" y="2565563"/>
            <a:ext cx="1256082" cy="1797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BC11FF-4BC7-6744-B66D-FB9057E6D187}"/>
              </a:ext>
            </a:extLst>
          </p:cNvPr>
          <p:cNvSpPr/>
          <p:nvPr/>
        </p:nvSpPr>
        <p:spPr>
          <a:xfrm>
            <a:off x="7924715" y="2565563"/>
            <a:ext cx="2438272" cy="17974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4B2593-A40F-5F41-AC29-97DA10E8FDF1}"/>
              </a:ext>
            </a:extLst>
          </p:cNvPr>
          <p:cNvSpPr/>
          <p:nvPr/>
        </p:nvSpPr>
        <p:spPr>
          <a:xfrm>
            <a:off x="10362987" y="2565563"/>
            <a:ext cx="1238132" cy="1797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E097FAD-1B13-CE45-91E5-547A90B66E9C}"/>
              </a:ext>
            </a:extLst>
          </p:cNvPr>
          <p:cNvCxnSpPr>
            <a:cxnSpLocks/>
          </p:cNvCxnSpPr>
          <p:nvPr/>
        </p:nvCxnSpPr>
        <p:spPr>
          <a:xfrm>
            <a:off x="6677683" y="3547646"/>
            <a:ext cx="49320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円/楕円 21">
            <a:extLst>
              <a:ext uri="{FF2B5EF4-FFF2-40B4-BE49-F238E27FC236}">
                <a16:creationId xmlns:a16="http://schemas.microsoft.com/office/drawing/2014/main" id="{29C5915E-661C-704A-9C18-F8D95B71F104}"/>
              </a:ext>
            </a:extLst>
          </p:cNvPr>
          <p:cNvSpPr/>
          <p:nvPr/>
        </p:nvSpPr>
        <p:spPr>
          <a:xfrm>
            <a:off x="6596692" y="3669747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1F34004C-AEAE-3B44-8CF3-154E593CBBF1}"/>
              </a:ext>
            </a:extLst>
          </p:cNvPr>
          <p:cNvSpPr/>
          <p:nvPr/>
        </p:nvSpPr>
        <p:spPr>
          <a:xfrm>
            <a:off x="7824300" y="3859752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43C4E504-5628-774C-A1EF-3F2992A77E40}"/>
              </a:ext>
            </a:extLst>
          </p:cNvPr>
          <p:cNvSpPr/>
          <p:nvPr/>
        </p:nvSpPr>
        <p:spPr>
          <a:xfrm>
            <a:off x="9044904" y="2802852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F89DEF2-B720-7D44-8468-ACE2EAE3ACAF}"/>
              </a:ext>
            </a:extLst>
          </p:cNvPr>
          <p:cNvSpPr/>
          <p:nvPr/>
        </p:nvSpPr>
        <p:spPr>
          <a:xfrm>
            <a:off x="10264191" y="3170983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5B23E6FC-0195-3A49-9051-EBA267CF16FE}"/>
              </a:ext>
            </a:extLst>
          </p:cNvPr>
          <p:cNvSpPr/>
          <p:nvPr/>
        </p:nvSpPr>
        <p:spPr>
          <a:xfrm>
            <a:off x="11491799" y="3669747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F0702D8-8008-CF40-820D-2D9DA904FB96}"/>
              </a:ext>
            </a:extLst>
          </p:cNvPr>
          <p:cNvSpPr txBox="1"/>
          <p:nvPr/>
        </p:nvSpPr>
        <p:spPr>
          <a:xfrm>
            <a:off x="6706006" y="257632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48CD3C1-C099-8C49-B093-EA32846DE7FD}"/>
              </a:ext>
            </a:extLst>
          </p:cNvPr>
          <p:cNvSpPr txBox="1"/>
          <p:nvPr/>
        </p:nvSpPr>
        <p:spPr>
          <a:xfrm>
            <a:off x="7931691" y="257859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B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C60093A-B629-4247-8EF0-A56DD4E728A2}"/>
              </a:ext>
            </a:extLst>
          </p:cNvPr>
          <p:cNvSpPr txBox="1"/>
          <p:nvPr/>
        </p:nvSpPr>
        <p:spPr>
          <a:xfrm>
            <a:off x="10372007" y="257856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/>
                </a:solidFill>
              </a:rPr>
              <a:t>C</a:t>
            </a:r>
            <a:endParaRPr kumimoji="1" lang="ja-JP" altLang="en-US" sz="2400">
              <a:solidFill>
                <a:schemeClr val="accent6"/>
              </a:solidFill>
            </a:endParaRPr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3A57123E-E501-AA4C-80E2-387BBAEC2881}"/>
              </a:ext>
            </a:extLst>
          </p:cNvPr>
          <p:cNvSpPr/>
          <p:nvPr/>
        </p:nvSpPr>
        <p:spPr>
          <a:xfrm>
            <a:off x="6708619" y="2898160"/>
            <a:ext cx="4883971" cy="1065007"/>
          </a:xfrm>
          <a:custGeom>
            <a:avLst/>
            <a:gdLst>
              <a:gd name="connsiteX0" fmla="*/ 0 w 6110343"/>
              <a:gd name="connsiteY0" fmla="*/ 860611 h 1129553"/>
              <a:gd name="connsiteX1" fmla="*/ 1226371 w 6110343"/>
              <a:gd name="connsiteY1" fmla="*/ 1065007 h 1129553"/>
              <a:gd name="connsiteX2" fmla="*/ 2431228 w 6110343"/>
              <a:gd name="connsiteY2" fmla="*/ 0 h 1129553"/>
              <a:gd name="connsiteX3" fmla="*/ 3668357 w 6110343"/>
              <a:gd name="connsiteY3" fmla="*/ 376517 h 1129553"/>
              <a:gd name="connsiteX4" fmla="*/ 4883971 w 6110343"/>
              <a:gd name="connsiteY4" fmla="*/ 882127 h 1129553"/>
              <a:gd name="connsiteX5" fmla="*/ 6110343 w 6110343"/>
              <a:gd name="connsiteY5" fmla="*/ 1129553 h 1129553"/>
              <a:gd name="connsiteX0" fmla="*/ 0 w 4883971"/>
              <a:gd name="connsiteY0" fmla="*/ 860611 h 1065007"/>
              <a:gd name="connsiteX1" fmla="*/ 1226371 w 4883971"/>
              <a:gd name="connsiteY1" fmla="*/ 1065007 h 1065007"/>
              <a:gd name="connsiteX2" fmla="*/ 2431228 w 4883971"/>
              <a:gd name="connsiteY2" fmla="*/ 0 h 1065007"/>
              <a:gd name="connsiteX3" fmla="*/ 3668357 w 4883971"/>
              <a:gd name="connsiteY3" fmla="*/ 376517 h 1065007"/>
              <a:gd name="connsiteX4" fmla="*/ 4883971 w 4883971"/>
              <a:gd name="connsiteY4" fmla="*/ 882127 h 106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3971" h="1065007">
                <a:moveTo>
                  <a:pt x="0" y="860611"/>
                </a:moveTo>
                <a:lnTo>
                  <a:pt x="1226371" y="1065007"/>
                </a:lnTo>
                <a:lnTo>
                  <a:pt x="2431228" y="0"/>
                </a:lnTo>
                <a:lnTo>
                  <a:pt x="3668357" y="376517"/>
                </a:lnTo>
                <a:lnTo>
                  <a:pt x="4883971" y="882127"/>
                </a:lnTo>
              </a:path>
            </a:pathLst>
          </a:cu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B9D368D-41D1-9741-8E06-C7973123BC9C}"/>
              </a:ext>
            </a:extLst>
          </p:cNvPr>
          <p:cNvSpPr txBox="1"/>
          <p:nvPr/>
        </p:nvSpPr>
        <p:spPr>
          <a:xfrm>
            <a:off x="6527281" y="4497922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</a:p>
          <a:p>
            <a:pPr algn="ctr"/>
            <a:r>
              <a:rPr lang="en-US" altLang="ja-JP" dirty="0"/>
              <a:t>(Specified R)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B2EA0E6-FD74-AB4A-B216-C0173A98AAB6}"/>
              </a:ext>
            </a:extLst>
          </p:cNvPr>
          <p:cNvSpPr txBox="1"/>
          <p:nvPr/>
        </p:nvSpPr>
        <p:spPr>
          <a:xfrm>
            <a:off x="8678360" y="450057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</a:p>
          <a:p>
            <a:pPr algn="ctr"/>
            <a:r>
              <a:rPr lang="en-US" altLang="ja-JP" dirty="0"/>
              <a:t>(R = 1)</a:t>
            </a:r>
            <a:endParaRPr kumimoji="1" lang="ja-JP" altLang="en-US"/>
          </a:p>
        </p:txBody>
      </p:sp>
      <p:sp>
        <p:nvSpPr>
          <p:cNvPr id="39" name="右中かっこ 38">
            <a:extLst>
              <a:ext uri="{FF2B5EF4-FFF2-40B4-BE49-F238E27FC236}">
                <a16:creationId xmlns:a16="http://schemas.microsoft.com/office/drawing/2014/main" id="{C850E3E0-3A11-C74D-98EF-3C05AD7D4E0A}"/>
              </a:ext>
            </a:extLst>
          </p:cNvPr>
          <p:cNvSpPr/>
          <p:nvPr/>
        </p:nvSpPr>
        <p:spPr>
          <a:xfrm rot="5400000">
            <a:off x="10595262" y="4333035"/>
            <a:ext cx="141502" cy="583594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右中かっこ 39">
            <a:extLst>
              <a:ext uri="{FF2B5EF4-FFF2-40B4-BE49-F238E27FC236}">
                <a16:creationId xmlns:a16="http://schemas.microsoft.com/office/drawing/2014/main" id="{A84C3552-E8E1-9641-8679-8D1D8AFBA8EA}"/>
              </a:ext>
            </a:extLst>
          </p:cNvPr>
          <p:cNvSpPr/>
          <p:nvPr/>
        </p:nvSpPr>
        <p:spPr>
          <a:xfrm rot="5400000">
            <a:off x="11256051" y="4336721"/>
            <a:ext cx="141502" cy="583594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1BC3368-D8F2-9A4D-9894-ACCE36F3D440}"/>
              </a:ext>
            </a:extLst>
          </p:cNvPr>
          <p:cNvSpPr txBox="1"/>
          <p:nvPr/>
        </p:nvSpPr>
        <p:spPr>
          <a:xfrm>
            <a:off x="10248572" y="5727921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</a:p>
          <a:p>
            <a:pPr algn="ctr"/>
            <a:r>
              <a:rPr lang="en-US" altLang="ja-JP" dirty="0"/>
              <a:t>(Specified R)</a:t>
            </a:r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7294235-F008-7B44-810E-14162CD05BBB}"/>
              </a:ext>
            </a:extLst>
          </p:cNvPr>
          <p:cNvSpPr txBox="1"/>
          <p:nvPr/>
        </p:nvSpPr>
        <p:spPr>
          <a:xfrm>
            <a:off x="9856682" y="4973587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</a:p>
          <a:p>
            <a:pPr algn="ctr"/>
            <a:r>
              <a:rPr lang="en-US" altLang="ja-JP" dirty="0"/>
              <a:t>(R = 1)</a:t>
            </a:r>
            <a:endParaRPr kumimoji="1" lang="ja-JP" altLang="en-US"/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D1D85BD3-2B78-C94C-B2DC-20B7A21C818B}"/>
              </a:ext>
            </a:extLst>
          </p:cNvPr>
          <p:cNvCxnSpPr>
            <a:stCxn id="39" idx="1"/>
            <a:endCxn id="42" idx="0"/>
          </p:cNvCxnSpPr>
          <p:nvPr/>
        </p:nvCxnSpPr>
        <p:spPr>
          <a:xfrm flipH="1">
            <a:off x="10328927" y="4695583"/>
            <a:ext cx="337086" cy="278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52F7737D-29D2-264B-8AB7-82E3C36EE079}"/>
              </a:ext>
            </a:extLst>
          </p:cNvPr>
          <p:cNvCxnSpPr>
            <a:cxnSpLocks/>
            <a:stCxn id="40" idx="1"/>
            <a:endCxn id="41" idx="0"/>
          </p:cNvCxnSpPr>
          <p:nvPr/>
        </p:nvCxnSpPr>
        <p:spPr>
          <a:xfrm flipH="1">
            <a:off x="11035005" y="4699269"/>
            <a:ext cx="291797" cy="1028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465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EBA6C-FF30-2841-BC5D-09223595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DE8DD1-5EC1-EA42-AB2E-DEE52538E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Numerical simulation of sibilant fricatives</a:t>
            </a:r>
          </a:p>
          <a:p>
            <a:pPr lvl="1"/>
            <a:r>
              <a:rPr kumimoji="1" lang="en-US" altLang="ja-JP" dirty="0"/>
              <a:t>Implicit compressible flow solver based on </a:t>
            </a:r>
            <a:r>
              <a:rPr kumimoji="1" lang="en-US" altLang="ja-JP" dirty="0" err="1"/>
              <a:t>OpenFOAM</a:t>
            </a:r>
            <a:br>
              <a:rPr kumimoji="1" lang="en-US" altLang="ja-JP" dirty="0"/>
            </a:br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pPr lvl="1"/>
            <a:r>
              <a:rPr lang="en-US" altLang="ja-JP" dirty="0"/>
              <a:t>Unstructured volumes</a:t>
            </a:r>
          </a:p>
          <a:p>
            <a:pPr lvl="2"/>
            <a:r>
              <a:rPr kumimoji="1" lang="en-US" altLang="ja-JP" dirty="0"/>
              <a:t>3,197,279 hexahedrons</a:t>
            </a:r>
          </a:p>
          <a:p>
            <a:pPr lvl="2"/>
            <a:r>
              <a:rPr lang="en-US" altLang="ja-JP" dirty="0"/>
              <a:t>48 </a:t>
            </a:r>
            <a:r>
              <a:rPr lang="en-US" altLang="ja-JP" dirty="0" err="1"/>
              <a:t>subvolumes</a:t>
            </a:r>
            <a:endParaRPr lang="en-US" altLang="ja-JP" dirty="0"/>
          </a:p>
          <a:p>
            <a:pPr lvl="2"/>
            <a:r>
              <a:rPr kumimoji="1" lang="en-US" altLang="ja-JP" dirty="0"/>
              <a:t>20,000 timesteps</a:t>
            </a:r>
          </a:p>
        </p:txBody>
      </p:sp>
      <p:grpSp>
        <p:nvGrpSpPr>
          <p:cNvPr id="4" name="Group 55">
            <a:extLst>
              <a:ext uri="{FF2B5EF4-FFF2-40B4-BE49-F238E27FC236}">
                <a16:creationId xmlns:a16="http://schemas.microsoft.com/office/drawing/2014/main" id="{97798C75-4E10-8D4A-A1BA-02889157A4E2}"/>
              </a:ext>
            </a:extLst>
          </p:cNvPr>
          <p:cNvGrpSpPr>
            <a:grpSpLocks/>
          </p:cNvGrpSpPr>
          <p:nvPr/>
        </p:nvGrpSpPr>
        <p:grpSpPr bwMode="auto">
          <a:xfrm>
            <a:off x="1642596" y="2763694"/>
            <a:ext cx="3646945" cy="1622039"/>
            <a:chOff x="1136" y="1316"/>
            <a:chExt cx="8878" cy="3949"/>
          </a:xfrm>
        </p:grpSpPr>
        <p:pic>
          <p:nvPicPr>
            <p:cNvPr id="5" name="Picture 56" descr="Fig">
              <a:extLst>
                <a:ext uri="{FF2B5EF4-FFF2-40B4-BE49-F238E27FC236}">
                  <a16:creationId xmlns:a16="http://schemas.microsoft.com/office/drawing/2014/main" id="{522ED010-5922-7C4C-8117-516EFF6AE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" y="1316"/>
              <a:ext cx="3761" cy="3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7" descr="Fig4">
              <a:extLst>
                <a:ext uri="{FF2B5EF4-FFF2-40B4-BE49-F238E27FC236}">
                  <a16:creationId xmlns:a16="http://schemas.microsoft.com/office/drawing/2014/main" id="{34F62024-DBA2-DC4B-BA62-8532EA635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" y="1772"/>
              <a:ext cx="4756" cy="3108"/>
            </a:xfrm>
            <a:prstGeom prst="rect">
              <a:avLst/>
            </a:prstGeom>
            <a:noFill/>
            <a:ln w="19050">
              <a:solidFill>
                <a:srgbClr val="E36C0A"/>
              </a:solidFill>
              <a:miter lim="800000"/>
              <a:headEnd/>
              <a:tailEnd/>
            </a:ln>
          </p:spPr>
        </p:pic>
        <p:sp>
          <p:nvSpPr>
            <p:cNvPr id="7" name="Freeform 58">
              <a:extLst>
                <a:ext uri="{FF2B5EF4-FFF2-40B4-BE49-F238E27FC236}">
                  <a16:creationId xmlns:a16="http://schemas.microsoft.com/office/drawing/2014/main" id="{56D98028-2DDC-1949-A204-95131C3C2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" y="1772"/>
              <a:ext cx="2354" cy="343"/>
            </a:xfrm>
            <a:custGeom>
              <a:avLst/>
              <a:gdLst>
                <a:gd name="T0" fmla="*/ 0 w 4958"/>
                <a:gd name="T1" fmla="*/ 0 h 2001"/>
                <a:gd name="T2" fmla="*/ 1 w 4958"/>
                <a:gd name="T3" fmla="*/ 0 h 2001"/>
                <a:gd name="T4" fmla="*/ 0 60000 65536"/>
                <a:gd name="T5" fmla="*/ 0 60000 65536"/>
                <a:gd name="T6" fmla="*/ 0 w 4958"/>
                <a:gd name="T7" fmla="*/ 0 h 2001"/>
                <a:gd name="T8" fmla="*/ 4958 w 4958"/>
                <a:gd name="T9" fmla="*/ 2001 h 20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58" h="2001">
                  <a:moveTo>
                    <a:pt x="0" y="2001"/>
                  </a:moveTo>
                  <a:cubicBezTo>
                    <a:pt x="0" y="2001"/>
                    <a:pt x="2479" y="1000"/>
                    <a:pt x="4958" y="0"/>
                  </a:cubicBezTo>
                </a:path>
              </a:pathLst>
            </a:custGeom>
            <a:noFill/>
            <a:ln w="12700">
              <a:solidFill>
                <a:srgbClr val="E36C0A"/>
              </a:solidFill>
              <a:round/>
              <a:headEnd/>
              <a:tailEnd/>
            </a:ln>
          </p:spPr>
          <p:txBody>
            <a:bodyPr lIns="74295" tIns="8890" rIns="74295" bIns="889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" name="Freeform 59">
              <a:extLst>
                <a:ext uri="{FF2B5EF4-FFF2-40B4-BE49-F238E27FC236}">
                  <a16:creationId xmlns:a16="http://schemas.microsoft.com/office/drawing/2014/main" id="{408A58AF-60A3-3F45-B301-49B10591442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904" y="3212"/>
              <a:ext cx="2354" cy="1668"/>
            </a:xfrm>
            <a:custGeom>
              <a:avLst/>
              <a:gdLst>
                <a:gd name="T0" fmla="*/ 0 w 4958"/>
                <a:gd name="T1" fmla="*/ 26 h 2001"/>
                <a:gd name="T2" fmla="*/ 1 w 4958"/>
                <a:gd name="T3" fmla="*/ 0 h 2001"/>
                <a:gd name="T4" fmla="*/ 0 60000 65536"/>
                <a:gd name="T5" fmla="*/ 0 60000 65536"/>
                <a:gd name="T6" fmla="*/ 0 w 4958"/>
                <a:gd name="T7" fmla="*/ 0 h 2001"/>
                <a:gd name="T8" fmla="*/ 4958 w 4958"/>
                <a:gd name="T9" fmla="*/ 2001 h 20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58" h="2001">
                  <a:moveTo>
                    <a:pt x="0" y="2001"/>
                  </a:moveTo>
                  <a:cubicBezTo>
                    <a:pt x="0" y="2001"/>
                    <a:pt x="2479" y="1000"/>
                    <a:pt x="4958" y="0"/>
                  </a:cubicBezTo>
                </a:path>
              </a:pathLst>
            </a:custGeom>
            <a:noFill/>
            <a:ln w="12700">
              <a:solidFill>
                <a:srgbClr val="E36C0A"/>
              </a:solidFill>
              <a:round/>
              <a:headEnd/>
              <a:tailEnd/>
            </a:ln>
          </p:spPr>
          <p:txBody>
            <a:bodyPr lIns="74295" tIns="8890" rIns="74295" bIns="889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pic>
        <p:nvPicPr>
          <p:cNvPr id="9" name="relistic_p_movie_cropped">
            <a:hlinkClick r:id="" action="ppaction://media"/>
            <a:extLst>
              <a:ext uri="{FF2B5EF4-FFF2-40B4-BE49-F238E27FC236}">
                <a16:creationId xmlns:a16="http://schemas.microsoft.com/office/drawing/2014/main" id="{AE50AA15-6323-4D40-B42D-3A60616CE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738" t="20625" b="26846"/>
          <a:stretch/>
        </p:blipFill>
        <p:spPr>
          <a:xfrm>
            <a:off x="5722852" y="2998053"/>
            <a:ext cx="5764982" cy="317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6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A3F89C-11BF-6140-890D-1B27019DF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3247CB-4465-8849-B091-FF60B949A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b="1" dirty="0"/>
              <a:t>Environment</a:t>
            </a:r>
          </a:p>
          <a:p>
            <a:pPr lvl="1"/>
            <a:r>
              <a:rPr lang="en-US" altLang="ja-JP" dirty="0"/>
              <a:t>K pre-post cloud system</a:t>
            </a:r>
          </a:p>
          <a:p>
            <a:pPr lvl="2"/>
            <a:r>
              <a:rPr lang="en-US" altLang="ja-JP" dirty="0"/>
              <a:t>X86 based on-premise could system</a:t>
            </a:r>
          </a:p>
          <a:p>
            <a:pPr lvl="2"/>
            <a:r>
              <a:rPr lang="en-US" altLang="ja-JP" dirty="0"/>
              <a:t>Dual </a:t>
            </a:r>
            <a:r>
              <a:rPr kumimoji="1" lang="en-US" altLang="ja-JP" dirty="0"/>
              <a:t>Intel Xeon Platinum 8168 (Skylake) 24cores/2.7GHz</a:t>
            </a:r>
          </a:p>
          <a:p>
            <a:pPr lvl="2"/>
            <a:r>
              <a:rPr lang="en-US" altLang="ja-JP" dirty="0"/>
              <a:t>48 vCPUs on the VM for the evaluation</a:t>
            </a:r>
          </a:p>
          <a:p>
            <a:r>
              <a:rPr kumimoji="1" lang="en-US" altLang="ja-JP" b="1" dirty="0"/>
              <a:t>Software</a:t>
            </a:r>
          </a:p>
          <a:p>
            <a:pPr lvl="1"/>
            <a:r>
              <a:rPr kumimoji="1" lang="en-US" altLang="ja-JP" dirty="0"/>
              <a:t>Simulation: </a:t>
            </a:r>
            <a:r>
              <a:rPr kumimoji="1" lang="en-US" altLang="ja-JP" dirty="0" err="1"/>
              <a:t>OpenFOAM</a:t>
            </a:r>
            <a:endParaRPr kumimoji="1" lang="en-US" altLang="ja-JP" dirty="0"/>
          </a:p>
          <a:p>
            <a:pPr lvl="1"/>
            <a:r>
              <a:rPr lang="en-US" altLang="ja-JP" dirty="0"/>
              <a:t>Visualization: KVS</a:t>
            </a:r>
          </a:p>
          <a:p>
            <a:pPr lvl="1"/>
            <a:r>
              <a:rPr kumimoji="1" lang="en-US" altLang="ja-JP" dirty="0"/>
              <a:t>R</a:t>
            </a:r>
            <a:r>
              <a:rPr lang="en-US" altLang="ja-JP" dirty="0"/>
              <a:t>endering:</a:t>
            </a:r>
          </a:p>
          <a:p>
            <a:pPr lvl="2"/>
            <a:r>
              <a:rPr lang="en-US" altLang="ja-JP" dirty="0"/>
              <a:t>Parallel particle-based rendering</a:t>
            </a:r>
          </a:p>
          <a:p>
            <a:pPr lvl="2"/>
            <a:r>
              <a:rPr lang="en-US" altLang="ja-JP" dirty="0"/>
              <a:t>234 image composition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555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843A6-0680-0844-AFC5-2CC950D0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High Performance Computing Systems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A66E2-B39E-7D48-8131-5FD76B93D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Supercomputer </a:t>
            </a:r>
            <a:r>
              <a:rPr lang="en-US" altLang="ja-JP" dirty="0" err="1"/>
              <a:t>Fugaku</a:t>
            </a:r>
            <a:r>
              <a:rPr lang="en-US" altLang="ja-JP" dirty="0"/>
              <a:t> </a:t>
            </a:r>
            <a:r>
              <a:rPr lang="ja-JP" altLang="en-US"/>
              <a:t>富岳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9F7E45-E554-C647-86BA-E04AE785D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10" b="14524"/>
          <a:stretch/>
        </p:blipFill>
        <p:spPr>
          <a:xfrm>
            <a:off x="7753457" y="2479296"/>
            <a:ext cx="3600344" cy="1674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D107366-DBB3-B34B-ACCF-F69687800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6" t="11945"/>
          <a:stretch/>
        </p:blipFill>
        <p:spPr>
          <a:xfrm>
            <a:off x="7752088" y="4378036"/>
            <a:ext cx="3598056" cy="1933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4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0A292F-1E38-E94B-8463-902B7263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B65010-1FD3-B845-9EF3-145FA61A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Changes of KL divergence (D)</a:t>
            </a:r>
          </a:p>
          <a:p>
            <a:pPr lvl="1"/>
            <a:r>
              <a:rPr lang="en-US" altLang="ja-JP" dirty="0"/>
              <a:t>Simulation timesteps: 20,000</a:t>
            </a:r>
          </a:p>
          <a:p>
            <a:pPr lvl="1"/>
            <a:r>
              <a:rPr kumimoji="1" lang="en-US" altLang="ja-JP" dirty="0"/>
              <a:t>KL divergence calculation interval (ΔT): 100</a:t>
            </a:r>
          </a:p>
          <a:p>
            <a:pPr lvl="2"/>
            <a:r>
              <a:rPr lang="en-US" altLang="ja-JP" dirty="0"/>
              <a:t>Number of simulations (a): </a:t>
            </a:r>
            <a:r>
              <a:rPr kumimoji="1" lang="en-US" altLang="ja-JP" dirty="0"/>
              <a:t>5</a:t>
            </a:r>
          </a:p>
          <a:p>
            <a:pPr lvl="2"/>
            <a:r>
              <a:rPr lang="en-US" altLang="ja-JP" dirty="0"/>
              <a:t>Num</a:t>
            </a:r>
            <a:r>
              <a:rPr kumimoji="1" lang="en-US" altLang="ja-JP" dirty="0"/>
              <a:t>ber of stacking data (b): 20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36D114F-9E61-0B4F-B88C-2D9FDAFA90C6}"/>
              </a:ext>
            </a:extLst>
          </p:cNvPr>
          <p:cNvSpPr txBox="1"/>
          <p:nvPr/>
        </p:nvSpPr>
        <p:spPr>
          <a:xfrm>
            <a:off x="5810527" y="640987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Time step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0C1245-C4D0-F149-A58E-29734B18C664}"/>
              </a:ext>
            </a:extLst>
          </p:cNvPr>
          <p:cNvSpPr txBox="1"/>
          <p:nvPr/>
        </p:nvSpPr>
        <p:spPr>
          <a:xfrm rot="16200000">
            <a:off x="923404" y="485503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KL divergence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42E749A-C074-6E4A-A124-7DAA5DFEF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5" y="3901372"/>
            <a:ext cx="8454571" cy="250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71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7EE1F8-61F9-E242-9F0B-51B7EB42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3D09C2-BEFA-C24F-8C1C-962DBAD97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Number of vis. i</a:t>
            </a:r>
            <a:r>
              <a:rPr kumimoji="1" lang="en-US" altLang="ja-JP" b="1" dirty="0"/>
              <a:t>mages and reduction ratio</a:t>
            </a:r>
          </a:p>
          <a:p>
            <a:pPr lvl="1"/>
            <a:r>
              <a:rPr lang="en-US" altLang="ja-JP" dirty="0"/>
              <a:t>Total number of stacked data: 4,000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D6E2C117-726D-7543-BAB7-B3FA67310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535136"/>
              </p:ext>
            </p:extLst>
          </p:nvPr>
        </p:nvGraphicFramePr>
        <p:xfrm>
          <a:off x="2906484" y="3114523"/>
          <a:ext cx="5649684" cy="2773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23259">
                  <a:extLst>
                    <a:ext uri="{9D8B030D-6E8A-4147-A177-3AD203B41FA5}">
                      <a16:colId xmlns:a16="http://schemas.microsoft.com/office/drawing/2014/main" val="123988037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430800787"/>
                    </a:ext>
                  </a:extLst>
                </a:gridCol>
                <a:gridCol w="2340425">
                  <a:extLst>
                    <a:ext uri="{9D8B030D-6E8A-4147-A177-3AD203B41FA5}">
                      <a16:colId xmlns:a16="http://schemas.microsoft.com/office/drawing/2014/main" val="3197107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D</a:t>
                      </a:r>
                      <a:r>
                        <a:rPr kumimoji="1" lang="en-US" altLang="ja-JP" sz="2000" baseline="-25000" dirty="0"/>
                        <a:t>THR</a:t>
                      </a:r>
                      <a:endParaRPr kumimoji="1" lang="ja-JP" altLang="en-US" sz="2000" baseline="-25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R=5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R=10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8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4,000 (0%)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4,000 (0%)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48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0.01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3,452 (13.7%)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3,384 (15.4%)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24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0.02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3,100 (22.5%)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2,896 (21.6%)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38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0.03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2,856 (28.6%)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2,616 (34.6%)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23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0.04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2,496 (37.6%)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2,288 (42.8%)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67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2,064 (48.4%)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1,892 (52.7%)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18337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520767-7052-1A4D-984E-6F6F6263DBC3}"/>
              </a:ext>
            </a:extLst>
          </p:cNvPr>
          <p:cNvSpPr txBox="1"/>
          <p:nvPr/>
        </p:nvSpPr>
        <p:spPr>
          <a:xfrm>
            <a:off x="3662970" y="5888203"/>
            <a:ext cx="4893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altLang="ja-JP" sz="1400" dirty="0"/>
              <a:t>D</a:t>
            </a:r>
            <a:r>
              <a:rPr lang="en" altLang="ja-JP" sz="1400" baseline="-25000" dirty="0"/>
              <a:t>THR</a:t>
            </a:r>
            <a:r>
              <a:rPr lang="en" altLang="ja-JP" sz="1400" dirty="0"/>
              <a:t>: Threshold for the KL divergence (D)</a:t>
            </a:r>
          </a:p>
          <a:p>
            <a:pPr algn="r"/>
            <a:r>
              <a:rPr lang="en" altLang="ja-JP" sz="1400" dirty="0"/>
              <a:t>R: Granularity for the time sampling for A and C interval patterns</a:t>
            </a:r>
          </a:p>
        </p:txBody>
      </p:sp>
    </p:spTree>
    <p:extLst>
      <p:ext uri="{BB962C8B-B14F-4D97-AF65-F5344CB8AC3E}">
        <p14:creationId xmlns:p14="http://schemas.microsoft.com/office/powerpoint/2010/main" val="995646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E57AB1-E0CA-9E4D-AD02-690014B3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062AC4-1C49-DA45-A4B6-175DE8F78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In-situ visualization results with and without our method</a:t>
            </a:r>
          </a:p>
          <a:p>
            <a:pPr lvl="1"/>
            <a:r>
              <a:rPr lang="en-US" altLang="ja-JP" dirty="0"/>
              <a:t>THR = 0.005</a:t>
            </a:r>
          </a:p>
        </p:txBody>
      </p:sp>
      <p:pic>
        <p:nvPicPr>
          <p:cNvPr id="4" name="full_ISAVrate100">
            <a:hlinkClick r:id="" action="ppaction://media"/>
            <a:extLst>
              <a:ext uri="{FF2B5EF4-FFF2-40B4-BE49-F238E27FC236}">
                <a16:creationId xmlns:a16="http://schemas.microsoft.com/office/drawing/2014/main" id="{03744C5D-8510-3741-91EB-E12B47535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1825" y="2690533"/>
            <a:ext cx="3148975" cy="3148975"/>
          </a:xfrm>
          <a:prstGeom prst="rect">
            <a:avLst/>
          </a:prstGeom>
          <a:ln>
            <a:noFill/>
          </a:ln>
        </p:spPr>
      </p:pic>
      <p:pic>
        <p:nvPicPr>
          <p:cNvPr id="5" name="MovieR5rate100_ISAV">
            <a:hlinkClick r:id="" action="ppaction://media"/>
            <a:extLst>
              <a:ext uri="{FF2B5EF4-FFF2-40B4-BE49-F238E27FC236}">
                <a16:creationId xmlns:a16="http://schemas.microsoft.com/office/drawing/2014/main" id="{0AF42F2E-CD2A-7A4F-8F9C-21388D000F0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40640" y="2690534"/>
            <a:ext cx="3148975" cy="3148975"/>
          </a:xfrm>
          <a:prstGeom prst="rect">
            <a:avLst/>
          </a:prstGeom>
          <a:ln>
            <a:noFill/>
          </a:ln>
        </p:spPr>
      </p:pic>
      <p:pic>
        <p:nvPicPr>
          <p:cNvPr id="6" name="MovieR10rate100_ISAV">
            <a:hlinkClick r:id="" action="ppaction://media"/>
            <a:extLst>
              <a:ext uri="{FF2B5EF4-FFF2-40B4-BE49-F238E27FC236}">
                <a16:creationId xmlns:a16="http://schemas.microsoft.com/office/drawing/2014/main" id="{A970DD1A-CEF2-8445-99EF-7769D2F4F6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89615" y="2690532"/>
            <a:ext cx="3148975" cy="3148975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3A0759-5F63-DE48-91F9-F8FC9EEAC09F}"/>
              </a:ext>
            </a:extLst>
          </p:cNvPr>
          <p:cNvSpPr txBox="1"/>
          <p:nvPr/>
        </p:nvSpPr>
        <p:spPr>
          <a:xfrm>
            <a:off x="1808410" y="5839507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Original</a:t>
            </a:r>
          </a:p>
          <a:p>
            <a:pPr algn="ctr"/>
            <a:r>
              <a:rPr lang="en-US" altLang="ja-JP" dirty="0"/>
              <a:t>(4,000 images)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3E1E74C-72EA-E047-874C-3786A71AE486}"/>
              </a:ext>
            </a:extLst>
          </p:cNvPr>
          <p:cNvSpPr txBox="1"/>
          <p:nvPr/>
        </p:nvSpPr>
        <p:spPr>
          <a:xfrm>
            <a:off x="4877965" y="5839507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Our method with R=5</a:t>
            </a:r>
          </a:p>
          <a:p>
            <a:pPr algn="ctr"/>
            <a:r>
              <a:rPr lang="en-US" altLang="ja-JP" dirty="0"/>
              <a:t>(2,064 images)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2EC30-3162-A845-8EE9-9503E7AD0C04}"/>
              </a:ext>
            </a:extLst>
          </p:cNvPr>
          <p:cNvSpPr txBox="1"/>
          <p:nvPr/>
        </p:nvSpPr>
        <p:spPr>
          <a:xfrm>
            <a:off x="8266780" y="5839506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Our method with R=10</a:t>
            </a:r>
          </a:p>
          <a:p>
            <a:pPr algn="ctr"/>
            <a:r>
              <a:rPr lang="en-US" altLang="ja-JP" dirty="0"/>
              <a:t>(1,892 images)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13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EBBD3A-C56C-A24C-8B08-8C3294BB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CACE2B-B5E7-4148-A053-3C0C80391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Adaptive timestep control for in-situ visualization</a:t>
            </a:r>
          </a:p>
          <a:p>
            <a:pPr lvl="1"/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 between the simulation results based on the </a:t>
            </a:r>
            <a:r>
              <a:rPr kumimoji="1" lang="en-US" altLang="ja-JP" dirty="0" err="1"/>
              <a:t>Kullback</a:t>
            </a:r>
            <a:r>
              <a:rPr lang="en-US" altLang="ja-JP" dirty="0" err="1"/>
              <a:t>-Leibler</a:t>
            </a:r>
            <a:r>
              <a:rPr lang="en-US" altLang="ja-JP" dirty="0"/>
              <a:t> divergence</a:t>
            </a:r>
          </a:p>
          <a:p>
            <a:pPr lvl="1"/>
            <a:r>
              <a:rPr lang="en-US" altLang="ja-JP" dirty="0"/>
              <a:t>Adaptive timestep control in consideration of the variation changing patterns</a:t>
            </a:r>
          </a:p>
          <a:p>
            <a:pPr lvl="1"/>
            <a:r>
              <a:rPr lang="en-US" altLang="ja-JP" dirty="0"/>
              <a:t>Utilizing adaptive timestep sampling mechanism for reducing the amount of data for the subsequent processing (e.g. data storing for the post-hoc visualization and analytics, in-situ/in-transit visualization)</a:t>
            </a:r>
          </a:p>
          <a:p>
            <a:r>
              <a:rPr lang="en-US" altLang="ja-JP" dirty="0"/>
              <a:t>Future works</a:t>
            </a:r>
          </a:p>
          <a:p>
            <a:pPr lvl="1"/>
            <a:r>
              <a:rPr lang="en-US" altLang="ja-JP" dirty="0"/>
              <a:t>Optimal parameter selection for the input time intervals</a:t>
            </a:r>
          </a:p>
          <a:p>
            <a:pPr lvl="1"/>
            <a:r>
              <a:rPr lang="en-US" altLang="ja-JP" dirty="0"/>
              <a:t>Viewpoint selection without missing significant physical phenomenon </a:t>
            </a:r>
          </a:p>
        </p:txBody>
      </p:sp>
    </p:spTree>
    <p:extLst>
      <p:ext uri="{BB962C8B-B14F-4D97-AF65-F5344CB8AC3E}">
        <p14:creationId xmlns:p14="http://schemas.microsoft.com/office/powerpoint/2010/main" val="3181390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65E6C5-33B0-B443-A357-563ABAFE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Acknowledgements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F35E4B-F1EE-954E-9AAC-AA6F40F2F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This work was partially supported by</a:t>
            </a:r>
          </a:p>
          <a:p>
            <a:pPr lvl="1"/>
            <a:r>
              <a:rPr lang="en" altLang="ja-JP" dirty="0"/>
              <a:t>Grant-in-Aid for Scientific Research (JSPS KAKENHI)</a:t>
            </a:r>
          </a:p>
          <a:p>
            <a:pPr lvl="2"/>
            <a:r>
              <a:rPr kumimoji="1" lang="en" altLang="ja-JP" dirty="0"/>
              <a:t>20H04194</a:t>
            </a:r>
          </a:p>
          <a:p>
            <a:pPr lvl="2"/>
            <a:r>
              <a:rPr lang="en" altLang="ja-JP" dirty="0"/>
              <a:t>19H03976</a:t>
            </a:r>
          </a:p>
          <a:p>
            <a:pPr lvl="1"/>
            <a:r>
              <a:rPr kumimoji="1" lang="en" altLang="ja-JP" dirty="0"/>
              <a:t>Collaborative Research </a:t>
            </a:r>
            <a:r>
              <a:rPr lang="en" altLang="ja-JP" dirty="0"/>
              <a:t>Program of Education Center on Computational Science and Engineering, Kobe University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90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30CF6-645E-644C-BF4F-C69159E03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Large data </a:t>
            </a:r>
            <a:r>
              <a:rPr lang="en-US" altLang="ja-JP" dirty="0"/>
              <a:t>v</a:t>
            </a:r>
            <a:r>
              <a:rPr lang="en-US" altLang="ja-JP"/>
              <a:t>isualization </a:t>
            </a:r>
            <a:r>
              <a:rPr lang="en-US" altLang="ja-JP" dirty="0"/>
              <a:t>on HPC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D17085-7B67-5C43-9AFF-42D15363E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Extreme large-scale data visualization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1230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E80A1D-EF09-6741-B0A8-1D681A46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In-situ visualization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75DD-2DD9-6042-9976-ABD1B746B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97539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14E2AA-0100-B840-957F-40D56464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Parallel rendering 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79470F-C753-B54C-B43D-724C33D2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Order-independent technique for volume rendering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4030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7549DD-3C32-A443-8541-9C2246C0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Data exploration for In-situ visualization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2AFFCF-273D-A64E-8ACC-29F2C3318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Multi-viewpoint omni-directional rendering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1794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3E4E1-B7B1-AB4E-8F9E-7421A076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In-situ visualization on HPC environment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5D0752-6798-5D48-9013-8F16A8054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Blind exectuion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50429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024596-E259-6543-A83C-8A1CB3A8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Smart in-situ visualization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61ACC2-5E8E-FB46-8FA1-83F25294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Time to discover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63221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D797F1-C327-6147-B10B-91FC50E8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In-situ timestep selection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288334-C221-A74F-81AA-686563959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Adaptive timestep selection for in-situ visualization</a:t>
            </a:r>
          </a:p>
          <a:p>
            <a:pPr lvl="1"/>
            <a:r>
              <a:rPr lang="en-US" altLang="ja-JP" dirty="0"/>
              <a:t>Simulation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en-US" altLang="ja-JP" dirty="0"/>
              <a:t>Visualization</a:t>
            </a: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90D061B1-C9AE-5F41-8ECE-14D6AD1AF723}"/>
              </a:ext>
            </a:extLst>
          </p:cNvPr>
          <p:cNvGrpSpPr/>
          <p:nvPr/>
        </p:nvGrpSpPr>
        <p:grpSpPr>
          <a:xfrm>
            <a:off x="1680583" y="3064932"/>
            <a:ext cx="8997807" cy="600075"/>
            <a:chOff x="1578982" y="3429000"/>
            <a:chExt cx="8997807" cy="600075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7D8A3FB3-7DAB-4F45-AC44-66E37DB06656}"/>
                </a:ext>
              </a:extLst>
            </p:cNvPr>
            <p:cNvGrpSpPr/>
            <p:nvPr/>
          </p:nvGrpSpPr>
          <p:grpSpPr>
            <a:xfrm>
              <a:off x="1578982" y="3429000"/>
              <a:ext cx="1084473" cy="600075"/>
              <a:chOff x="1655394" y="3432784"/>
              <a:chExt cx="1196893" cy="662281"/>
            </a:xfrm>
          </p:grpSpPr>
          <p:sp>
            <p:nvSpPr>
              <p:cNvPr id="4" name="フリーフォーム 3">
                <a:extLst>
                  <a:ext uri="{FF2B5EF4-FFF2-40B4-BE49-F238E27FC236}">
                    <a16:creationId xmlns:a16="http://schemas.microsoft.com/office/drawing/2014/main" id="{1D795B5A-C5AA-5942-A2B6-EAF3EAA51F24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42059BE-9BF2-6041-9466-E08C51AE73CA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0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2CB551A0-AB47-D24F-AD13-D52AAD3CDBEF}"/>
                </a:ext>
              </a:extLst>
            </p:cNvPr>
            <p:cNvGrpSpPr/>
            <p:nvPr/>
          </p:nvGrpSpPr>
          <p:grpSpPr>
            <a:xfrm>
              <a:off x="7522695" y="3429000"/>
              <a:ext cx="1084473" cy="600075"/>
              <a:chOff x="8012777" y="3429000"/>
              <a:chExt cx="1196893" cy="662281"/>
            </a:xfrm>
          </p:grpSpPr>
          <p:sp>
            <p:nvSpPr>
              <p:cNvPr id="5" name="フリーフォーム 4">
                <a:extLst>
                  <a:ext uri="{FF2B5EF4-FFF2-40B4-BE49-F238E27FC236}">
                    <a16:creationId xmlns:a16="http://schemas.microsoft.com/office/drawing/2014/main" id="{97E0560F-3CEB-2D48-AAAB-F81625EB0BF8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67FEBF5B-D828-DB45-818F-1AFEB21E6D98}"/>
                  </a:ext>
                </a:extLst>
              </p:cNvPr>
              <p:cNvSpPr txBox="1"/>
              <p:nvPr/>
            </p:nvSpPr>
            <p:spPr>
              <a:xfrm>
                <a:off x="8655415" y="3588595"/>
                <a:ext cx="407265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endParaRPr kumimoji="1" lang="ja-JP" altLang="en-US" i="1" baseline="-25000">
                  <a:latin typeface="Times" pitchFamily="2" charset="0"/>
                </a:endParaRPr>
              </a:p>
            </p:txBody>
          </p:sp>
        </p:grp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82E0255-0264-2F4C-AFD0-B3051E689001}"/>
                </a:ext>
              </a:extLst>
            </p:cNvPr>
            <p:cNvSpPr txBox="1"/>
            <p:nvPr/>
          </p:nvSpPr>
          <p:spPr>
            <a:xfrm>
              <a:off x="5447066" y="3619771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E935F6CC-463A-9B4F-BEDF-D177F906F6E7}"/>
                </a:ext>
              </a:extLst>
            </p:cNvPr>
            <p:cNvGrpSpPr/>
            <p:nvPr/>
          </p:nvGrpSpPr>
          <p:grpSpPr>
            <a:xfrm>
              <a:off x="2835656" y="3429000"/>
              <a:ext cx="1084473" cy="600075"/>
              <a:chOff x="1655394" y="3432784"/>
              <a:chExt cx="1196893" cy="662281"/>
            </a:xfrm>
          </p:grpSpPr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1ADB5228-1329-FA42-8D2F-BB8E55D6B7E0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DC398309-AF1E-4A4D-97BE-99EBF47244D0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365E463E-D389-4D43-A4DE-0A2C631E1516}"/>
                </a:ext>
              </a:extLst>
            </p:cNvPr>
            <p:cNvGrpSpPr/>
            <p:nvPr/>
          </p:nvGrpSpPr>
          <p:grpSpPr>
            <a:xfrm>
              <a:off x="4094947" y="3429000"/>
              <a:ext cx="1084473" cy="600075"/>
              <a:chOff x="1655394" y="3432784"/>
              <a:chExt cx="1196893" cy="662281"/>
            </a:xfrm>
          </p:grpSpPr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DB6904F2-8A98-8F42-8D51-160F2CD8A8B5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3538BBA-F1A1-7D40-9F19-EE7B9604413C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2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F4E6062C-3D21-CC47-A3AE-6DEBE306B0C5}"/>
                </a:ext>
              </a:extLst>
            </p:cNvPr>
            <p:cNvGrpSpPr/>
            <p:nvPr/>
          </p:nvGrpSpPr>
          <p:grpSpPr>
            <a:xfrm>
              <a:off x="6266021" y="3429000"/>
              <a:ext cx="1084473" cy="600075"/>
              <a:chOff x="8012777" y="3429000"/>
              <a:chExt cx="1196893" cy="662281"/>
            </a:xfrm>
          </p:grpSpPr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22904653-A833-EA4D-8E07-585CC0D27EC7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9AD8A9DC-D5DB-DE41-9521-D55D9A2570CE}"/>
                  </a:ext>
                </a:extLst>
              </p:cNvPr>
              <p:cNvSpPr txBox="1"/>
              <p:nvPr/>
            </p:nvSpPr>
            <p:spPr>
              <a:xfrm>
                <a:off x="8613365" y="3588595"/>
                <a:ext cx="548799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-1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E32D0860-D09E-8E4C-927E-C47A8FFF4367}"/>
                </a:ext>
              </a:extLst>
            </p:cNvPr>
            <p:cNvGrpSpPr/>
            <p:nvPr/>
          </p:nvGrpSpPr>
          <p:grpSpPr>
            <a:xfrm>
              <a:off x="8779357" y="3429000"/>
              <a:ext cx="1084471" cy="600075"/>
              <a:chOff x="8012777" y="3429000"/>
              <a:chExt cx="1196893" cy="662281"/>
            </a:xfrm>
          </p:grpSpPr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E68EA719-0BF7-0D40-A953-35CB752FEDD6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175882AD-0BA6-B648-9517-73A23F05F424}"/>
                  </a:ext>
                </a:extLst>
              </p:cNvPr>
              <p:cNvSpPr txBox="1"/>
              <p:nvPr/>
            </p:nvSpPr>
            <p:spPr>
              <a:xfrm>
                <a:off x="8592341" y="3588595"/>
                <a:ext cx="607180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+1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A1C248A-DF1B-1741-AFDF-FFB8860D405A}"/>
                </a:ext>
              </a:extLst>
            </p:cNvPr>
            <p:cNvSpPr txBox="1"/>
            <p:nvPr/>
          </p:nvSpPr>
          <p:spPr>
            <a:xfrm>
              <a:off x="10049080" y="3607434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0D6E228F-043E-FB46-B211-489714479BF4}"/>
              </a:ext>
            </a:extLst>
          </p:cNvPr>
          <p:cNvGrpSpPr/>
          <p:nvPr/>
        </p:nvGrpSpPr>
        <p:grpSpPr>
          <a:xfrm>
            <a:off x="1716216" y="5046919"/>
            <a:ext cx="8997807" cy="600075"/>
            <a:chOff x="1614615" y="5046919"/>
            <a:chExt cx="8997807" cy="600075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AF7BEEDF-081C-724A-B3BB-3FE53F42736D}"/>
                </a:ext>
              </a:extLst>
            </p:cNvPr>
            <p:cNvGrpSpPr/>
            <p:nvPr/>
          </p:nvGrpSpPr>
          <p:grpSpPr>
            <a:xfrm>
              <a:off x="1614615" y="5046919"/>
              <a:ext cx="1084473" cy="600075"/>
              <a:chOff x="1655394" y="3432784"/>
              <a:chExt cx="1196893" cy="662281"/>
            </a:xfrm>
          </p:grpSpPr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89966AD1-EAE3-F848-92B1-71D7F0F1BA16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7FB1A7A9-C042-BB44-ADD9-55FB9F2561F8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0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7AB5118F-3BD5-1749-AE10-DEE52772AE9C}"/>
                </a:ext>
              </a:extLst>
            </p:cNvPr>
            <p:cNvGrpSpPr/>
            <p:nvPr/>
          </p:nvGrpSpPr>
          <p:grpSpPr>
            <a:xfrm>
              <a:off x="7558328" y="5046919"/>
              <a:ext cx="1084473" cy="600075"/>
              <a:chOff x="8012777" y="3429000"/>
              <a:chExt cx="1196893" cy="662281"/>
            </a:xfrm>
          </p:grpSpPr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04326631-349C-9A4A-BC43-DF34056E5D7A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74F8A89C-0C6D-B74A-9DD9-62D25423B217}"/>
                  </a:ext>
                </a:extLst>
              </p:cNvPr>
              <p:cNvSpPr txBox="1"/>
              <p:nvPr/>
            </p:nvSpPr>
            <p:spPr>
              <a:xfrm>
                <a:off x="8655415" y="3588595"/>
                <a:ext cx="407265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endParaRPr kumimoji="1" lang="ja-JP" altLang="en-US" i="1" baseline="-25000">
                  <a:latin typeface="Times" pitchFamily="2" charset="0"/>
                </a:endParaRPr>
              </a:p>
            </p:txBody>
          </p:sp>
        </p:grp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79D8E2E5-659C-9843-9ADF-5062B6B92A26}"/>
                </a:ext>
              </a:extLst>
            </p:cNvPr>
            <p:cNvSpPr txBox="1"/>
            <p:nvPr/>
          </p:nvSpPr>
          <p:spPr>
            <a:xfrm>
              <a:off x="5482699" y="5237690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BFEFC96C-0116-934E-8ECB-8DB688E6C3A2}"/>
                </a:ext>
              </a:extLst>
            </p:cNvPr>
            <p:cNvGrpSpPr/>
            <p:nvPr/>
          </p:nvGrpSpPr>
          <p:grpSpPr>
            <a:xfrm>
              <a:off x="2871289" y="5046919"/>
              <a:ext cx="1084473" cy="600075"/>
              <a:chOff x="1655394" y="3432784"/>
              <a:chExt cx="1196893" cy="662281"/>
            </a:xfrm>
            <a:solidFill>
              <a:schemeClr val="bg1">
                <a:lumMod val="95000"/>
              </a:schemeClr>
            </a:solidFill>
          </p:grpSpPr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BB1C8841-0B46-2B4C-A2E5-27B5B5ADAACD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3BEE456-135D-264C-9E2C-74D0BCD2AE40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1</a:t>
                </a:r>
                <a:endParaRPr kumimoji="1" lang="ja-JP" altLang="en-US" baseline="-25000">
                  <a:ln>
                    <a:solidFill>
                      <a:schemeClr val="bg1">
                        <a:lumMod val="85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Times" pitchFamily="2" charset="0"/>
                </a:endParaRPr>
              </a:p>
            </p:txBody>
          </p:sp>
        </p:grp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F731628D-FD54-6F41-BD83-DA23DBBCE95F}"/>
                </a:ext>
              </a:extLst>
            </p:cNvPr>
            <p:cNvGrpSpPr/>
            <p:nvPr/>
          </p:nvGrpSpPr>
          <p:grpSpPr>
            <a:xfrm>
              <a:off x="4130580" y="5046919"/>
              <a:ext cx="1084473" cy="600075"/>
              <a:chOff x="1655394" y="3432784"/>
              <a:chExt cx="1196893" cy="662281"/>
            </a:xfrm>
            <a:solidFill>
              <a:schemeClr val="bg1">
                <a:lumMod val="95000"/>
              </a:schemeClr>
            </a:solidFill>
          </p:grpSpPr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E086C9C0-F285-3646-B28C-E961315B33C3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D95EFEA8-7881-FB41-905F-C361F7B75B76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2</a:t>
                </a:r>
                <a:endParaRPr kumimoji="1" lang="ja-JP" altLang="en-US" baseline="-25000">
                  <a:ln>
                    <a:solidFill>
                      <a:schemeClr val="bg1">
                        <a:lumMod val="85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Times" pitchFamily="2" charset="0"/>
                </a:endParaRPr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B7835B6A-9636-EB44-91C4-22A816CD1D5A}"/>
                </a:ext>
              </a:extLst>
            </p:cNvPr>
            <p:cNvGrpSpPr/>
            <p:nvPr/>
          </p:nvGrpSpPr>
          <p:grpSpPr>
            <a:xfrm>
              <a:off x="6301654" y="5046919"/>
              <a:ext cx="1084473" cy="600075"/>
              <a:chOff x="8012777" y="3429000"/>
              <a:chExt cx="1196893" cy="662281"/>
            </a:xfrm>
          </p:grpSpPr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FC1A912B-E001-0C43-B718-5CF092B3DF42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E4ACE693-B79C-B547-A0C3-D01843C05812}"/>
                  </a:ext>
                </a:extLst>
              </p:cNvPr>
              <p:cNvSpPr txBox="1"/>
              <p:nvPr/>
            </p:nvSpPr>
            <p:spPr>
              <a:xfrm>
                <a:off x="8613365" y="3588595"/>
                <a:ext cx="548799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-1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D2910C9-B74D-BC46-A32F-3FD562713BBE}"/>
                </a:ext>
              </a:extLst>
            </p:cNvPr>
            <p:cNvGrpSpPr/>
            <p:nvPr/>
          </p:nvGrpSpPr>
          <p:grpSpPr>
            <a:xfrm>
              <a:off x="8814990" y="5046919"/>
              <a:ext cx="1084471" cy="600075"/>
              <a:chOff x="8012777" y="3429000"/>
              <a:chExt cx="1196893" cy="662281"/>
            </a:xfrm>
          </p:grpSpPr>
          <p:sp>
            <p:nvSpPr>
              <p:cNvPr id="45" name="フリーフォーム 44">
                <a:extLst>
                  <a:ext uri="{FF2B5EF4-FFF2-40B4-BE49-F238E27FC236}">
                    <a16:creationId xmlns:a16="http://schemas.microsoft.com/office/drawing/2014/main" id="{DCF51EF0-6495-334E-96B8-1A5641887145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B0291E8E-6284-3442-B8A9-3D2E1AB21244}"/>
                  </a:ext>
                </a:extLst>
              </p:cNvPr>
              <p:cNvSpPr txBox="1"/>
              <p:nvPr/>
            </p:nvSpPr>
            <p:spPr>
              <a:xfrm>
                <a:off x="8592341" y="3588595"/>
                <a:ext cx="607180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+1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EEBC6B95-8C6B-7B4D-A879-8D9888057D71}"/>
                </a:ext>
              </a:extLst>
            </p:cNvPr>
            <p:cNvSpPr txBox="1"/>
            <p:nvPr/>
          </p:nvSpPr>
          <p:spPr>
            <a:xfrm>
              <a:off x="10084713" y="5225353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</p:grpSp>
    </p:spTree>
    <p:extLst>
      <p:ext uri="{BB962C8B-B14F-4D97-AF65-F5344CB8AC3E}">
        <p14:creationId xmlns:p14="http://schemas.microsoft.com/office/powerpoint/2010/main" val="1445280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386</TotalTime>
  <Words>936</Words>
  <Application>Microsoft Macintosh PowerPoint</Application>
  <PresentationFormat>ワイド画面</PresentationFormat>
  <Paragraphs>283</Paragraphs>
  <Slides>24</Slides>
  <Notes>1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0" baseType="lpstr">
      <vt:lpstr>游ゴシック</vt:lpstr>
      <vt:lpstr>Arial</vt:lpstr>
      <vt:lpstr>Calibri</vt:lpstr>
      <vt:lpstr>Cambria Math</vt:lpstr>
      <vt:lpstr>Times</vt:lpstr>
      <vt:lpstr>Office テーマ</vt:lpstr>
      <vt:lpstr>Smart In-situ Visualization for Large-scale Numerical Simulations Aiming at Efficient Knowledge Acquisition</vt:lpstr>
      <vt:lpstr>High Performance Computing Systems</vt:lpstr>
      <vt:lpstr>Large data visualization on HPC</vt:lpstr>
      <vt:lpstr>In-situ visualization</vt:lpstr>
      <vt:lpstr>Parallel rendering </vt:lpstr>
      <vt:lpstr>Data exploration for In-situ visualization</vt:lpstr>
      <vt:lpstr>In-situ visualization on HPC environment</vt:lpstr>
      <vt:lpstr>Smart in-situ visualization</vt:lpstr>
      <vt:lpstr>In-situ timestep selection</vt:lpstr>
      <vt:lpstr>In-situ timestep selection</vt:lpstr>
      <vt:lpstr>Spatio-temporal variations</vt:lpstr>
      <vt:lpstr>Spatio-temporal variations</vt:lpstr>
      <vt:lpstr>Spatio-temporal variations</vt:lpstr>
      <vt:lpstr>Spatio-temporal variations</vt:lpstr>
      <vt:lpstr>Adaptive time sampling</vt:lpstr>
      <vt:lpstr>Visualization interval</vt:lpstr>
      <vt:lpstr>Visualization interval</vt:lpstr>
      <vt:lpstr>Experiment</vt:lpstr>
      <vt:lpstr>Experiment</vt:lpstr>
      <vt:lpstr>Result</vt:lpstr>
      <vt:lpstr>Result</vt:lpstr>
      <vt:lpstr>Result</vt:lpstr>
      <vt:lpstr>Conclusion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k0125604</dc:creator>
  <cp:lastModifiedBy>Microsoft Office User</cp:lastModifiedBy>
  <cp:revision>66</cp:revision>
  <dcterms:created xsi:type="dcterms:W3CDTF">2021-07-14T05:09:14Z</dcterms:created>
  <dcterms:modified xsi:type="dcterms:W3CDTF">2021-07-17T05:04:17Z</dcterms:modified>
</cp:coreProperties>
</file>